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1" r:id="rId4"/>
    <p:sldId id="267" r:id="rId5"/>
    <p:sldId id="259" r:id="rId6"/>
    <p:sldId id="265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E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/>
              </a:rPr>
              <a:t>Соотношение</a:t>
            </a:r>
            <a:r>
              <a:rPr lang="ru-RU" sz="2400" b="1" baseline="0" dirty="0" smtClean="0">
                <a:solidFill>
                  <a:schemeClr val="bg1"/>
                </a:solidFill>
                <a:effectLst/>
              </a:rPr>
              <a:t> п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оказателей 2016 года</a:t>
            </a:r>
            <a:endParaRPr lang="ru-RU" sz="24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23629869217885643"/>
          <c:y val="0.1237411120986557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Численность населения города - 46956 чел.</c:v>
                </c:pt>
                <c:pt idx="1">
                  <c:v>Численность молодежи от 14 до 30 лет - 8504 чел.</c:v>
                </c:pt>
                <c:pt idx="2">
                  <c:v>Численность вовлеченной молодежи - 2185 чел.</c:v>
                </c:pt>
                <c:pt idx="3">
                  <c:v>Численность молодежи, регулярно посещающей молодежный центр - 295 чел.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46956</c:v>
                </c:pt>
                <c:pt idx="1">
                  <c:v>8504</c:v>
                </c:pt>
                <c:pt idx="2">
                  <c:v>2185</c:v>
                </c:pt>
                <c:pt idx="3">
                  <c:v>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1.7475889431088857E-2"/>
          <c:y val="0.77336449186125722"/>
          <c:w val="0.98102427721706131"/>
          <c:h val="0.2216073052389277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год, актив - количество участников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Ассоциация ВПК</c:v>
                </c:pt>
                <c:pt idx="1">
                  <c:v>Арт-парад</c:v>
                </c:pt>
                <c:pt idx="2">
                  <c:v>КВН</c:v>
                </c:pt>
                <c:pt idx="3">
                  <c:v>Беги за мной</c:v>
                </c:pt>
                <c:pt idx="4">
                  <c:v>Волонтеры победы</c:v>
                </c:pt>
                <c:pt idx="5">
                  <c:v>Добровольчество</c:v>
                </c:pt>
                <c:pt idx="6">
                  <c:v>Моя территория</c:v>
                </c:pt>
                <c:pt idx="7">
                  <c:v>Ты -предпринматель</c:v>
                </c:pt>
                <c:pt idx="8">
                  <c:v>Команда - 2019</c:v>
                </c:pt>
                <c:pt idx="9">
                  <c:v>Ассоциация СС</c:v>
                </c:pt>
                <c:pt idx="10">
                  <c:v>Экстремальный спорт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12</c:v>
                </c:pt>
                <c:pt idx="5">
                  <c:v>12</c:v>
                </c:pt>
                <c:pt idx="6">
                  <c:v>64</c:v>
                </c:pt>
                <c:pt idx="7">
                  <c:v>6</c:v>
                </c:pt>
                <c:pt idx="8">
                  <c:v>27</c:v>
                </c:pt>
                <c:pt idx="9">
                  <c:v>16</c:v>
                </c:pt>
                <c:pt idx="1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Проведенно мероприятий в 2017 году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Ассоциация ВПК</c:v>
                </c:pt>
                <c:pt idx="1">
                  <c:v>Арт-парад</c:v>
                </c:pt>
                <c:pt idx="2">
                  <c:v>КВН</c:v>
                </c:pt>
                <c:pt idx="3">
                  <c:v>Беги за мной</c:v>
                </c:pt>
                <c:pt idx="4">
                  <c:v>Волонтеры победы</c:v>
                </c:pt>
                <c:pt idx="5">
                  <c:v>Добровольчество</c:v>
                </c:pt>
                <c:pt idx="6">
                  <c:v>Моя территория</c:v>
                </c:pt>
                <c:pt idx="7">
                  <c:v>Ты -предпринматель</c:v>
                </c:pt>
                <c:pt idx="8">
                  <c:v>Команда - 2019</c:v>
                </c:pt>
                <c:pt idx="9">
                  <c:v>Ассоциация СС</c:v>
                </c:pt>
                <c:pt idx="10">
                  <c:v>Экстремальный спорт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25</c:v>
                </c:pt>
                <c:pt idx="1">
                  <c:v>13</c:v>
                </c:pt>
                <c:pt idx="2">
                  <c:v>11</c:v>
                </c:pt>
                <c:pt idx="3">
                  <c:v>30</c:v>
                </c:pt>
                <c:pt idx="4">
                  <c:v>33</c:v>
                </c:pt>
                <c:pt idx="5">
                  <c:v>36</c:v>
                </c:pt>
                <c:pt idx="6">
                  <c:v>27</c:v>
                </c:pt>
                <c:pt idx="7">
                  <c:v>40</c:v>
                </c:pt>
                <c:pt idx="8">
                  <c:v>16</c:v>
                </c:pt>
                <c:pt idx="9">
                  <c:v>13</c:v>
                </c:pt>
                <c:pt idx="1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80736"/>
        <c:axId val="101209216"/>
      </c:barChart>
      <c:catAx>
        <c:axId val="100580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01209216"/>
        <c:crosses val="autoZero"/>
        <c:auto val="1"/>
        <c:lblAlgn val="ctr"/>
        <c:lblOffset val="100"/>
        <c:noMultiLvlLbl val="0"/>
      </c:catAx>
      <c:valAx>
        <c:axId val="10120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0058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94175500967725"/>
          <c:y val="0.58482361899393731"/>
          <c:w val="0.29491913179237395"/>
          <c:h val="0.37478417137938469"/>
        </c:manualLayout>
      </c:layout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833548687826956"/>
          <c:y val="0.10078245274334598"/>
        </c:manualLayout>
      </c:layout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Молодежная премия Главы города Шарыпово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FF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>
                <a:solidFill>
                  <a:schemeClr val="bg1"/>
                </a:solidFill>
              </a:rPr>
              <a:t>Среди МО Красноярского края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23400590551181"/>
          <c:y val="0.13075000000000001"/>
          <c:w val="0.77390994094488186"/>
          <c:h val="0.733635580708661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место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387136"/>
        <c:axId val="235462656"/>
      </c:barChart>
      <c:catAx>
        <c:axId val="2353871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235462656"/>
        <c:crosses val="autoZero"/>
        <c:auto val="1"/>
        <c:lblAlgn val="ctr"/>
        <c:lblOffset val="100"/>
        <c:noMultiLvlLbl val="0"/>
      </c:catAx>
      <c:valAx>
        <c:axId val="2354626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23538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chart" Target="../charts/chart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789040"/>
            <a:ext cx="5999584" cy="1658615"/>
          </a:xfrm>
        </p:spPr>
        <p:txBody>
          <a:bodyPr>
            <a:noAutofit/>
          </a:bodyPr>
          <a:lstStyle/>
          <a:p>
            <a: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 реализации молодежных инициатив на территории муниципального образования города Шарыпово</a:t>
            </a: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6021288"/>
            <a:ext cx="4919464" cy="7200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Докладчик: Когданина </a:t>
            </a:r>
            <a:r>
              <a:rPr lang="ru-RU" dirty="0" err="1" smtClean="0">
                <a:solidFill>
                  <a:srgbClr val="7030A0"/>
                </a:solidFill>
              </a:rPr>
              <a:t>Л.А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Отдел спорта и молодежной политики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https://pp.userapi.com/c636731/v636731682/56cc8/OKh1uuiok0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1493"/>
            <a:ext cx="1531894" cy="153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gorodsharypovo.ru/static/img/placeholde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" y="260648"/>
            <a:ext cx="1983821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736" y="-243408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егиональный инфраструктурный проект «Новый фарватер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b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итоги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187" y="1556792"/>
            <a:ext cx="803918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номинации: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 одежды - 1 место - ШАРЫПОВО, театр мод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конкурсе муниципальных штабов определились следующие победители: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КВН – ШАРЫПОВО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номинации "Открытые пространства"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– ШАРЫПОВО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зачёте среди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районов: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в ОБЩЕМ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ЗАЧЁТЕ ЗОНАЛЬНОГО ЭТАПА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ЗАПАДНЫХ ТЕРРИТОРИЙ 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ШАРЫПОВО ИЗ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МУНИЦИПАЛЬНЫХ ОБРАЗОВАНИЙ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в ОБЩЕМ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ЗАЧЁТЕ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ТЕРРИТОРИЙ КРАСНОЯРСКОГО КРАЯ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ШАРЫПОВО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ОБРАЗОВАНИЙ 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5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17032"/>
            <a:ext cx="8229600" cy="2232248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Когда объединяется молодежь она делает невозможное возможным!</a:t>
            </a:r>
            <a:endParaRPr lang="ru-RU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https://pp.userapi.com/c636731/v636731682/56cc8/OKh1uuiok0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1493"/>
            <a:ext cx="1531894" cy="153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www.gorodsharypovo.ru/static/img/placeholde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" y="260648"/>
            <a:ext cx="1983821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Нормативно-правовые документы:</a:t>
            </a:r>
            <a:r>
              <a:rPr lang="ru-RU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Основы государственной молодежной политики Российской Федерации на период до </a:t>
            </a: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2025 </a:t>
            </a:r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года</a:t>
            </a:r>
            <a:r>
              <a:rPr lang="en-US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Концепции долгосрочного социально-экономического развития Российской Федерации на период до 2020 </a:t>
            </a:r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года</a:t>
            </a: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Стратегии государственной молодежной политики в Российской Федерации, утвержденной Распоряжением Правительства Российской Федерации от 29.11.2014 N </a:t>
            </a:r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2403-р</a:t>
            </a:r>
            <a:r>
              <a:rPr lang="en-US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Закон Красноярского края о государственной молодежной политики Красноярского края </a:t>
            </a: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от 08.12.2006 N </a:t>
            </a:r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20-5445</a:t>
            </a: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Муниципальная программа </a:t>
            </a: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муниципального образования города Шарыпово Красноярского края «Молодежь города Шарыпово в </a:t>
            </a:r>
            <a:r>
              <a:rPr lang="ru-RU" sz="20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XXI</a:t>
            </a: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веке»</a:t>
            </a:r>
          </a:p>
        </p:txBody>
      </p:sp>
    </p:spTree>
    <p:extLst>
      <p:ext uri="{BB962C8B-B14F-4D97-AF65-F5344CB8AC3E}">
        <p14:creationId xmlns:p14="http://schemas.microsoft.com/office/powerpoint/2010/main" val="9167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Молодежь – часть общества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15794531"/>
              </p:ext>
            </p:extLst>
          </p:nvPr>
        </p:nvGraphicFramePr>
        <p:xfrm>
          <a:off x="467544" y="836712"/>
          <a:ext cx="763284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2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Флагманские программы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60677721"/>
              </p:ext>
            </p:extLst>
          </p:nvPr>
        </p:nvGraphicFramePr>
        <p:xfrm>
          <a:off x="1034629" y="755018"/>
          <a:ext cx="6840760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https://pp.userapi.com/c837431/v837431619/302e1/qJf2A6o-Y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" y="762259"/>
            <a:ext cx="1201777" cy="1157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pp.userapi.com/c639720/v639720625/14f43/FDuBkS-qsQ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2" y="5503880"/>
            <a:ext cx="1559159" cy="1072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p.userapi.com/c837533/v837533353/5a63a/YJPQxj2MIO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48" y="5487812"/>
            <a:ext cx="1565831" cy="1072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https://pp.userapi.com/c638518/v638518857/1ed6f/NyVaq3PasC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" y="2441650"/>
            <a:ext cx="1099284" cy="1222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https://pp.userapi.com/c630224/v630224066/30978/PtNq33EJE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419" y="692696"/>
            <a:ext cx="1144255" cy="111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pp.userapi.com/c630223/v630223032/17c4b/dF-HjlO0W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20799"/>
            <a:ext cx="1333389" cy="1055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s://pp.userapi.com/c628831/v628831682/46ab6/dqjGWHVOSW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07" y="3933056"/>
            <a:ext cx="972331" cy="972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p.userapi.com/c637730/v637730404/50fb4/x70KaHrulz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20" y="5534995"/>
            <a:ext cx="1593214" cy="1062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5" descr="https://pp.userapi.com/c630731/v630731066/2bb17/XobqMzdR_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6" y="3927092"/>
            <a:ext cx="866636" cy="1207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https://pp.userapi.com/c624519/v624519194/47534/HvcF_1gvi5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55" y="2132856"/>
            <a:ext cx="1172160" cy="1197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https://pp.userapi.com/c619226/v619226331/2156c/d4FvsJUgFYw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57" y="5466896"/>
            <a:ext cx="1655929" cy="1011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277" y="1918635"/>
            <a:ext cx="10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273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178" y="6413633"/>
            <a:ext cx="10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631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3362" y="6478565"/>
            <a:ext cx="115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1094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626" y="3563724"/>
            <a:ext cx="10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700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5588" y="6467679"/>
            <a:ext cx="116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1002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6657" y="6488668"/>
            <a:ext cx="10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280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6154" y="6469244"/>
            <a:ext cx="11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1800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277" y="5092802"/>
            <a:ext cx="10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94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0029" y="4908136"/>
            <a:ext cx="10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450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0807" y="3196359"/>
            <a:ext cx="10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219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5929" y="1734827"/>
            <a:ext cx="114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1736 чел.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200" y="1776856"/>
            <a:ext cx="41044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10" y="5546766"/>
            <a:ext cx="1577300" cy="1051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32" y="5440310"/>
            <a:ext cx="493037" cy="564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0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-127560"/>
            <a:ext cx="8229600" cy="1143000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Инфраструктурные проекты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s://pp.userapi.com/c837225/v837225900/62ecb/X_RxTMB7KX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6" y="1340768"/>
            <a:ext cx="31335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pf.mail.ru/cgi-bin/readmsg/%D0%BB%D0%BE%D0%B3%D0%BE%D1%82%D0%B8%D0%BF%20%D0%A22020.jpg?id=15115055580000000648%3B0%3B1&amp;x-email=artemevaaa%40mail.ru&amp;exif=1&amp;bs=2709&amp;bl=422240&amp;ct=image%2Fjpeg&amp;cn=%25d0%25bb%25d0%25be%25d0%25b3%25d0%25be%25d1%2582%25d0%25b8%25d0%25bf%2520%25d0%25a2202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pf.mail.ru/cgi-bin/readmsg/%D0%BB%D0%BE%D0%B3%D0%BE%D1%82%D0%B8%D0%BF%20%D0%A22020.jpg?id=15115055580000000648%3B0%3B1&amp;x-email=artemevaaa%40mail.ru&amp;exif=1&amp;bs=2709&amp;bl=422240&amp;ct=image%2Fjpeg&amp;cn=%25d0%25bb%25d0%25be%25d0%25b3%25d0%25be%25d1%2582%25d0%25b8%25d0%25bf%2520%25d0%25a22020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https://apf.mail.ru/cgi-bin/readmsg/%D0%BB%D0%BE%D0%B3%D0%BE%D1%82%D0%B8%D0%BF%20%D0%A22020.jpg?id=15115055580000000648%3B0%3B1&amp;x-email=artemevaaa%40mail.ru&amp;exif=1&amp;bs=2709&amp;bl=422240&amp;ct=image%2Fjpeg&amp;cn=%25d0%25bb%25d0%25be%25d0%25b3%25d0%25be%25d1%2582%25d0%25b8%25d0%25bf%2520%25d0%25a22020.jpg&amp;cte=bin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https://apf.mail.ru/cgi-bin/readmsg/%D0%BB%D0%BE%D0%B3%D0%BE%D1%82%D0%B8%D0%BF%20%D0%A22020.jpg?id=15115055580000000648%3B0%3B1&amp;x-email=artemevaaa%40mail.ru&amp;exif=1&amp;bs=2709&amp;bl=422240&amp;ct=image%2Fjpeg&amp;cn=%25d0%25bb%25d0%25be%25d0%25b3%25d0%25be%25d1%2582%25d0%25b8%25d0%25bf%2520%25d0%25a22020.jpg&amp;cte=binar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3" y="3118383"/>
            <a:ext cx="2841771" cy="56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https://pp.userapi.com/c638724/v638724857/4c999/6jnaNrOV8I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29" y="1352532"/>
            <a:ext cx="3220198" cy="21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9" y="2760831"/>
            <a:ext cx="740177" cy="74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https://pp.userapi.com/c840336/v840336296/165a6/krGyMoeFQX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2" y="3861048"/>
            <a:ext cx="3133572" cy="17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pp.userapi.com/c837324/v837324857/3d228/3coMW-xHaw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73" y="4820946"/>
            <a:ext cx="2408209" cy="16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49" y="5041038"/>
            <a:ext cx="728549" cy="728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0032" y="3669723"/>
            <a:ext cx="42795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Ювенальная служба: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2929" y="4219468"/>
            <a:ext cx="45214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600" b="1" dirty="0">
                <a:solidFill>
                  <a:srgbClr val="FF0000"/>
                </a:solidFill>
              </a:rPr>
              <a:t>П</a:t>
            </a:r>
            <a:r>
              <a:rPr lang="ru-RU" sz="1600" b="1" dirty="0" smtClean="0">
                <a:solidFill>
                  <a:srgbClr val="FF0000"/>
                </a:solidFill>
              </a:rPr>
              <a:t>олучение </a:t>
            </a:r>
            <a:r>
              <a:rPr lang="ru-RU" sz="1600" b="1" dirty="0">
                <a:solidFill>
                  <a:srgbClr val="FF0000"/>
                </a:solidFill>
              </a:rPr>
              <a:t>информации от субъектов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системы </a:t>
            </a:r>
            <a:r>
              <a:rPr lang="ru-RU" sz="1600" b="1" dirty="0">
                <a:solidFill>
                  <a:srgbClr val="FF0000"/>
                </a:solidFill>
              </a:rPr>
              <a:t>профилактики беспризорности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и </a:t>
            </a:r>
            <a:r>
              <a:rPr lang="ru-RU" sz="1600" b="1" dirty="0">
                <a:solidFill>
                  <a:srgbClr val="FF0000"/>
                </a:solidFill>
              </a:rPr>
              <a:t>правонарушений несовершеннолетних,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и </a:t>
            </a:r>
            <a:r>
              <a:rPr lang="ru-RU" sz="1600" b="1" dirty="0">
                <a:solidFill>
                  <a:srgbClr val="FF0000"/>
                </a:solidFill>
              </a:rPr>
              <a:t>судов;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2. Проведение </a:t>
            </a:r>
            <a:r>
              <a:rPr lang="ru-RU" sz="1600" b="1" dirty="0">
                <a:solidFill>
                  <a:srgbClr val="FF0000"/>
                </a:solidFill>
              </a:rPr>
              <a:t>тематических бесед, тренингов,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консультаций</a:t>
            </a:r>
            <a:r>
              <a:rPr lang="ru-RU" sz="1600" b="1" dirty="0">
                <a:solidFill>
                  <a:srgbClr val="FF0000"/>
                </a:solidFill>
              </a:rPr>
              <a:t>;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3. Ведение </a:t>
            </a:r>
            <a:r>
              <a:rPr lang="ru-RU" sz="1600" b="1" dirty="0">
                <a:solidFill>
                  <a:srgbClr val="FF0000"/>
                </a:solidFill>
              </a:rPr>
              <a:t>внутренней документации по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несовершеннолетним</a:t>
            </a:r>
            <a:r>
              <a:rPr lang="ru-RU" sz="1600" b="1" dirty="0">
                <a:solidFill>
                  <a:srgbClr val="FF0000"/>
                </a:solidFill>
              </a:rPr>
              <a:t>, составление отчетов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в </a:t>
            </a:r>
            <a:r>
              <a:rPr lang="ru-RU" sz="1600" b="1" dirty="0">
                <a:solidFill>
                  <a:srgbClr val="FF0000"/>
                </a:solidFill>
              </a:rPr>
              <a:t>суд или </a:t>
            </a:r>
            <a:r>
              <a:rPr lang="ru-RU" sz="1600" b="1" dirty="0" err="1">
                <a:solidFill>
                  <a:srgbClr val="FF0000"/>
                </a:solidFill>
              </a:rPr>
              <a:t>КДН</a:t>
            </a:r>
            <a:r>
              <a:rPr lang="ru-RU" sz="1600" b="1" dirty="0">
                <a:solidFill>
                  <a:srgbClr val="FF0000"/>
                </a:solidFill>
              </a:rPr>
              <a:t> и </a:t>
            </a:r>
            <a:r>
              <a:rPr lang="ru-RU" sz="1600" b="1" dirty="0" err="1">
                <a:solidFill>
                  <a:srgbClr val="FF0000"/>
                </a:solidFill>
              </a:rPr>
              <a:t>ЗП</a:t>
            </a:r>
            <a:r>
              <a:rPr lang="ru-RU" sz="1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4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143000"/>
          </a:xfrm>
        </p:spPr>
        <p:txBody>
          <a:bodyPr/>
          <a:lstStyle/>
          <a:p>
            <a:r>
              <a:rPr lang="ru-RU" dirty="0" smtClean="0"/>
              <a:t>Гранты 2017 год</a:t>
            </a:r>
            <a:endParaRPr lang="ru-RU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29" y="980728"/>
            <a:ext cx="2841771" cy="56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gorodsharypovo.ru/static/img/placeholde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6" y="100588"/>
            <a:ext cx="1662556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0139" y="1149192"/>
            <a:ext cx="3997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конкурс грантовых программ в рамках подпрограммы «Вовлечение молодежи в социальную практику»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49521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«Истина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пешки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на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сумму  50 000,00 руб.</a:t>
            </a:r>
          </a:p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палеонтологии «Хочу знать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сумму 50 000,00 руб.</a:t>
            </a:r>
          </a:p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посадки деревьев «Зеленый город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сумму 30 000,00 руб.</a:t>
            </a:r>
          </a:p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«Молодёжный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саммит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сумму 50 000,00 руб.</a:t>
            </a:r>
          </a:p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подъема до отбоя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сумму 50 000,00 руб.</a:t>
            </a:r>
          </a:p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«Сибирский щит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сумму 50 000,00 руб.</a:t>
            </a:r>
          </a:p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ДетствОпарк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сумму  50 000,00 руб.</a:t>
            </a:r>
          </a:p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Мастер-классы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черлидингу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DanceHop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сумму 25 000,00 руб.</a:t>
            </a:r>
          </a:p>
          <a:p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«Битва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художника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сумму 10 000,00 руб.</a:t>
            </a:r>
          </a:p>
          <a:p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«Мастер-классы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изготовлению развивающих книжек для детей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сумму 25 000,00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1558783"/>
            <a:ext cx="4608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1. «Фестиваль еды и напитков» на сумму 3827,00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2. «Уличный </a:t>
            </a:r>
            <a:r>
              <a:rPr lang="ru-RU" sz="1400" b="1" dirty="0" err="1" smtClean="0">
                <a:solidFill>
                  <a:schemeClr val="bg1"/>
                </a:solidFill>
              </a:rPr>
              <a:t>коворкинг</a:t>
            </a:r>
            <a:r>
              <a:rPr lang="ru-RU" sz="1400" b="1" dirty="0" smtClean="0">
                <a:solidFill>
                  <a:schemeClr val="bg1"/>
                </a:solidFill>
              </a:rPr>
              <a:t>» на сумму 2300,00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3. «Достойное детство» на сумму 4050,00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4. «Беговой квест» на сумму 165,00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5. «</a:t>
            </a:r>
            <a:r>
              <a:rPr lang="en-US" sz="1400" b="1" dirty="0" err="1" smtClean="0">
                <a:solidFill>
                  <a:schemeClr val="bg1"/>
                </a:solidFill>
              </a:rPr>
              <a:t>StandUp</a:t>
            </a:r>
            <a:r>
              <a:rPr lang="ru-RU" sz="1400" b="1" dirty="0" smtClean="0">
                <a:solidFill>
                  <a:schemeClr val="bg1"/>
                </a:solidFill>
              </a:rPr>
              <a:t>» на сумму 1595,00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6. «</a:t>
            </a:r>
            <a:r>
              <a:rPr lang="ru-RU" sz="1400" b="1" dirty="0" err="1" smtClean="0">
                <a:solidFill>
                  <a:schemeClr val="bg1"/>
                </a:solidFill>
              </a:rPr>
              <a:t>Волонтерствро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КГБОУ</a:t>
            </a:r>
            <a:r>
              <a:rPr lang="ru-RU" sz="1400" b="1" dirty="0" smtClean="0">
                <a:solidFill>
                  <a:schemeClr val="bg1"/>
                </a:solidFill>
              </a:rPr>
              <a:t> «Шарыповский кадетский корпус» на сумму 3700,00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7. «Фестиваль КВН» на сумму 4500,00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8. «Тренинги по продвижению социальных сетей» на сумму 12471,00 руб.</a:t>
            </a: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9. </a:t>
            </a:r>
            <a:r>
              <a:rPr lang="ru-RU" sz="1400" b="1" dirty="0">
                <a:solidFill>
                  <a:schemeClr val="bg1"/>
                </a:solidFill>
              </a:rPr>
              <a:t>«Зарница для юнармейцев» на сумму 8500,00 руб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В стадии реализации: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1. «Экскурсионное бюро» на сумму 11000,00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2. «Профилактические лекции «Послушай, освободись!» на сумму 2750,00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3. «Киностудия «</a:t>
            </a:r>
            <a:r>
              <a:rPr lang="en-US" sz="1400" b="1" dirty="0" err="1" smtClean="0">
                <a:solidFill>
                  <a:schemeClr val="bg1"/>
                </a:solidFill>
              </a:rPr>
              <a:t>FlintCor</a:t>
            </a:r>
            <a:r>
              <a:rPr lang="ru-RU" sz="1400" b="1" dirty="0" smtClean="0">
                <a:solidFill>
                  <a:schemeClr val="bg1"/>
                </a:solidFill>
              </a:rPr>
              <a:t>» на сумму 9200,00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4. «Студенческая осень» на сумму. 4800,00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5. «Белый – значит чистый!» на сумму 2500,00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6. «Как день начнешь, так его и проведешь» на сумму 1500,00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7. «Ярче краски» на сумму 1500,00 руб.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8. «Календарь добрых дел» на сумму 1151,00 руб.</a:t>
            </a:r>
          </a:p>
          <a:p>
            <a:pPr marL="342900" indent="-342900">
              <a:buAutoNum type="arabicPeriod" startAt="3"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6644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Молодежный общественный совет при Главе города Шарыпово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документы 2017\ИМА\Молодежный форум 2017\МОС\ФОТО МОС\DSC_1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21498"/>
            <a:ext cx="2880320" cy="19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6876" y="2044098"/>
            <a:ext cx="2547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Молодежный форум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28.10.2017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pp.userapi.com/c840028/v840028047/4144a/c3li7MmJ1N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5" y="2062556"/>
            <a:ext cx="2886361" cy="19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rodsharypovo.ru/data/uploads/2017/10/31/DSC_16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32" y="4348525"/>
            <a:ext cx="2823529" cy="19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24504/v824504637/5918/_vyueOBmh9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5" y="4375976"/>
            <a:ext cx="2782422" cy="208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ttps://pp.userapi.com/c840028/v840028047/4151c/2wle09U5u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98" y="2739341"/>
            <a:ext cx="3571835" cy="2589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https://pp.userapi.com/c840028/v840028047/41526/EjDSyZzGSL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05" y="4874242"/>
            <a:ext cx="2012220" cy="1870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Поощрение молодежных инициатив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26966527"/>
              </p:ext>
            </p:extLst>
          </p:nvPr>
        </p:nvGraphicFramePr>
        <p:xfrm>
          <a:off x="467544" y="1142409"/>
          <a:ext cx="33123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ТИМ &quot;Бирюс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50" y="1098157"/>
            <a:ext cx="2378429" cy="17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ИМ &quot;Юниор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9" y="220486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9512" y="21744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ТИМ «Юниор»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9752" y="1692239"/>
            <a:ext cx="183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ТИМ «Бирюса»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s://pp.userapi.com/c836626/v836626647/6b8c0/Od3gnh1E2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7" y="4437112"/>
            <a:ext cx="37175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5" y="6525344"/>
            <a:ext cx="5293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Военно-спортивный палаточный лагерь «Юнармеец» (20 мест)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s://sochisirius.ru/uploads/page/56f2b28b49d09-em9t8259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52" y="4149080"/>
            <a:ext cx="2335952" cy="155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xn--80aaflxd6agklk.xn--p1ai/upload/1455463357_ellf_ru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66" y="4869160"/>
            <a:ext cx="2286743" cy="16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Рейтинг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МБУ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МЦ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«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ИМА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85807215"/>
              </p:ext>
            </p:extLst>
          </p:nvPr>
        </p:nvGraphicFramePr>
        <p:xfrm>
          <a:off x="1115616" y="1196752"/>
          <a:ext cx="68644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0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1856</TotalTime>
  <Words>603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О реализации молодежных инициатив на территории муниципального образования города Шарыпово</vt:lpstr>
      <vt:lpstr> Нормативно-правовые документы:  Основы государственной молодежной политики Российской Федерации на период до 2025 года  Концепции долгосрочного социально-экономического развития Российской Федерации на период до 2020 года  Стратегии государственной молодежной политики в Российской Федерации, утвержденной Распоряжением Правительства Российской Федерации от 29.11.2014 N 2403-р  Закон Красноярского края о государственной молодежной политики Красноярского края от 08.12.2006 N 20-5445  Муниципальная программа муниципального образования города Шарыпово Красноярского края «Молодежь города Шарыпово в XXI веке»</vt:lpstr>
      <vt:lpstr>Молодежь – часть общества</vt:lpstr>
      <vt:lpstr>Флагманские программы</vt:lpstr>
      <vt:lpstr>Инфраструктурные проекты</vt:lpstr>
      <vt:lpstr>Гранты 2017 год</vt:lpstr>
      <vt:lpstr>Молодежный общественный совет при Главе города Шарыпово </vt:lpstr>
      <vt:lpstr>Поощрение молодежных инициатив</vt:lpstr>
      <vt:lpstr>Рейтинг МБУ МЦ  «ИМА»</vt:lpstr>
      <vt:lpstr> Региональный инфраструктурный проект «Новый фарватер» итоги 2017 года</vt:lpstr>
      <vt:lpstr>Когда объединяется молодежь она делает невозможное возможным!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Артемьева</dc:creator>
  <cp:lastModifiedBy>User</cp:lastModifiedBy>
  <cp:revision>133</cp:revision>
  <cp:lastPrinted>2017-11-28T04:55:09Z</cp:lastPrinted>
  <dcterms:created xsi:type="dcterms:W3CDTF">2017-11-21T03:34:23Z</dcterms:created>
  <dcterms:modified xsi:type="dcterms:W3CDTF">2017-12-20T09:21:02Z</dcterms:modified>
</cp:coreProperties>
</file>