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9" r:id="rId8"/>
    <p:sldId id="270" r:id="rId9"/>
    <p:sldId id="271" r:id="rId10"/>
    <p:sldId id="284" r:id="rId11"/>
    <p:sldId id="285" r:id="rId12"/>
    <p:sldId id="288" r:id="rId13"/>
    <p:sldId id="272" r:id="rId14"/>
    <p:sldId id="29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2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50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2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4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04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42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16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08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92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348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805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85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FCC40-A2D5-496D-87A5-26C25FDA75B4}" type="datetimeFigureOut">
              <a:rPr lang="ru-RU" smtClean="0"/>
              <a:pPr/>
              <a:t>17.07.2018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7FD6C-4B6F-48B3-B509-103ECAB82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0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ИНФОРМАЦИОННОЕ МОЛОДЕЖНОЕ АГЕНТСТВО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27638"/>
          </a:xfrm>
        </p:spPr>
        <p:txBody>
          <a:bodyPr>
            <a:normAutofit/>
          </a:bodyPr>
          <a:lstStyle/>
          <a:p>
            <a:r>
              <a:rPr lang="ru-RU" dirty="0" smtClean="0"/>
              <a:t>г. ШАРЫПОВО</a:t>
            </a:r>
            <a:endParaRPr lang="ru-RU" dirty="0"/>
          </a:p>
          <a:p>
            <a:endParaRPr lang="ru-RU" dirty="0" smtClean="0">
              <a:latin typeface="AsylbekM29.kz" pitchFamily="2" charset="-52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524000" y="69403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МУНИЦИПАЛЬНОЕ БЮДЖЕТНОЕ УЧРЕЖДЕНИЕ </a:t>
            </a:r>
          </a:p>
          <a:p>
            <a:r>
              <a:rPr lang="ru-RU" dirty="0" smtClean="0"/>
              <a:t>МОЛОДЕЖНЫЙ ЦЕНТР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77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00891" y="222070"/>
          <a:ext cx="10974978" cy="491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163"/>
                <a:gridCol w="1829163"/>
                <a:gridCol w="1829163"/>
                <a:gridCol w="1829163"/>
                <a:gridCol w="1829163"/>
                <a:gridCol w="1829163"/>
              </a:tblGrid>
              <a:tr h="400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активистов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Место в</a:t>
                      </a:r>
                      <a:r>
                        <a:rPr lang="ru-RU" baseline="0" dirty="0" smtClean="0"/>
                        <a:t> рейтинге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Достижения</a:t>
                      </a:r>
                      <a:endParaRPr lang="ru-RU" dirty="0"/>
                    </a:p>
                  </a:txBody>
                  <a:tcPr/>
                </a:tc>
              </a:tr>
              <a:tr h="77903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Открытое пространство «Сгущёнка»;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 звезд – 2017 г.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95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Инфопоток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2332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РДШ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138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(из них 9 активисты)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участников РДШ на 2018г.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13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АВПК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273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1</a:t>
                      </a:r>
                      <a:r>
                        <a:rPr lang="ru-RU" sz="1400" baseline="0" dirty="0" smtClean="0"/>
                        <a:t> место - </a:t>
                      </a:r>
                      <a:r>
                        <a:rPr lang="ru-RU" sz="1400" dirty="0" smtClean="0"/>
                        <a:t>2016 г.</a:t>
                      </a:r>
                    </a:p>
                    <a:p>
                      <a:pPr algn="l"/>
                      <a:r>
                        <a:rPr lang="ru-RU" sz="1400" dirty="0" smtClean="0"/>
                        <a:t>5 место – 2017 г.</a:t>
                      </a:r>
                    </a:p>
                  </a:txBody>
                  <a:tcPr marL="68580" marR="68580" marT="0" marB="0" anchor="ctr"/>
                </a:tc>
              </a:tr>
              <a:tr h="40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Краслидер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Команда 2019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13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КВН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место – 2016г.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 место – 2017г.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3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Экстремальный спорт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Создана уличная площадка для </a:t>
                      </a:r>
                      <a:r>
                        <a:rPr lang="ru-RU" sz="1400" dirty="0" err="1" smtClean="0"/>
                        <a:t>воркаута</a:t>
                      </a:r>
                      <a:r>
                        <a:rPr lang="ru-RU" sz="1400" dirty="0" smtClean="0"/>
                        <a:t> (2017 г.)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1151" y="266541"/>
            <a:ext cx="10096571" cy="8098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Кадровое обеспечение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12" y="1357298"/>
            <a:ext cx="10828968" cy="835460"/>
          </a:xfrm>
        </p:spPr>
        <p:txBody>
          <a:bodyPr/>
          <a:lstStyle/>
          <a:p>
            <a:pPr algn="ctr"/>
            <a:r>
              <a:rPr lang="ru-RU" dirty="0" smtClean="0"/>
              <a:t>МБУ МЦ «ИМА» укомплектовано специалистами на 100 % согласно штатному расписанию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38216" y="2154549"/>
          <a:ext cx="10001320" cy="448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3839"/>
                <a:gridCol w="2617481"/>
              </a:tblGrid>
              <a:tr h="49793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Методист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Специалист по работе с молодежью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Заведующий хозяйством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Сторож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Вахтер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Уборщик служебных помещений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121920" marR="121920"/>
                </a:tc>
              </a:tr>
              <a:tr h="497931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ВСЕГО:</a:t>
                      </a:r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83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Образование сотрудников МБУ МЦ «ИМА»</a:t>
            </a:r>
            <a:endParaRPr lang="ru-RU" dirty="0"/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46760" y="1671316"/>
          <a:ext cx="10515600" cy="279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4660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человек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Высшее</a:t>
                      </a:r>
                      <a:r>
                        <a:rPr lang="ru-RU" baseline="0" dirty="0" smtClean="0"/>
                        <a:t>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Средне-специальное</a:t>
                      </a:r>
                      <a:r>
                        <a:rPr lang="ru-RU" baseline="0" dirty="0" smtClean="0"/>
                        <a:t>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Неоконченное высшее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Среднее 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Неоконченное средне-специальное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8208" y="335914"/>
            <a:ext cx="7435349" cy="89631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 smtClean="0"/>
              <a:t>Имущество</a:t>
            </a: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53239" y="1730775"/>
            <a:ext cx="8490774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Стоимость имущества, закрепленного собственником имущества за Учреждением на праве оперативного управления –</a:t>
            </a:r>
            <a:r>
              <a:rPr lang="ru-RU" sz="2400" dirty="0" smtClean="0">
                <a:solidFill>
                  <a:srgbClr val="FF0000"/>
                </a:solidFill>
              </a:rPr>
              <a:t> 4 828 755,00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l"/>
            <a:r>
              <a:rPr lang="ru-RU" sz="2400" dirty="0" smtClean="0">
                <a:solidFill>
                  <a:srgbClr val="FF0000"/>
                </a:solidFill>
              </a:rPr>
              <a:t>Показатели финансового состояния Учреждения:</a:t>
            </a:r>
          </a:p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- Недвижимое имущество, всего – 2 644 000,00;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Остаточная стоимость – 2 157 055,00;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Особо ценное движимое имущество – 2 184 755,00;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Остаточная стоимость – 213 480,00.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8208" y="335914"/>
            <a:ext cx="7435349" cy="89631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 cap="none" baseline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buNone/>
            </a:pPr>
            <a:endParaRPr lang="ru-RU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53239" y="1730775"/>
            <a:ext cx="8490774" cy="4536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10" name="Рисунок 9" descr="cNPcu1l7Dn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257" y="718457"/>
            <a:ext cx="6322423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– развитие потенциала молодежи в интересах города.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43463"/>
            <a:ext cx="5480222" cy="25126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Ключевой механизм – выявление и поддержка инициатив молодых людей, отвечающих актуальным приоритетам социально-экономического развития города.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5395" y="1316891"/>
            <a:ext cx="4528594" cy="3021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596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ФЛАГМАНСКИЕ ПРОГРАММЫ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3281" t="13704" r="25507" b="67743"/>
          <a:stretch/>
        </p:blipFill>
        <p:spPr>
          <a:xfrm>
            <a:off x="407145" y="1507524"/>
            <a:ext cx="3577383" cy="905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" y="3617365"/>
            <a:ext cx="12192000" cy="3240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3108" t="13814" r="25473" b="67808"/>
          <a:stretch/>
        </p:blipFill>
        <p:spPr>
          <a:xfrm>
            <a:off x="4206949" y="4859993"/>
            <a:ext cx="3676662" cy="917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/>
          <a:srcRect l="33147" t="13814" r="25338" b="67808"/>
          <a:stretch/>
        </p:blipFill>
        <p:spPr>
          <a:xfrm>
            <a:off x="4206949" y="1507524"/>
            <a:ext cx="3676662" cy="915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/>
          <a:srcRect l="33243" t="13574" r="25473" b="67687"/>
          <a:stretch/>
        </p:blipFill>
        <p:spPr>
          <a:xfrm>
            <a:off x="8106031" y="3723810"/>
            <a:ext cx="3583461" cy="914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3175" t="13574" r="25473" b="67928"/>
          <a:stretch/>
        </p:blipFill>
        <p:spPr>
          <a:xfrm>
            <a:off x="8106033" y="2595550"/>
            <a:ext cx="3583460" cy="9017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/>
          <a:srcRect l="33226" t="13693" r="25473" b="67809"/>
          <a:stretch/>
        </p:blipFill>
        <p:spPr>
          <a:xfrm>
            <a:off x="4206950" y="2626995"/>
            <a:ext cx="3676662" cy="9263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/>
          <a:srcRect l="33175" t="13814" r="25473" b="67688"/>
          <a:stretch/>
        </p:blipFill>
        <p:spPr>
          <a:xfrm>
            <a:off x="407144" y="3723810"/>
            <a:ext cx="3577383" cy="90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/>
          <a:srcRect l="33108" t="13776" r="25405" b="67689"/>
          <a:stretch/>
        </p:blipFill>
        <p:spPr>
          <a:xfrm>
            <a:off x="4206949" y="3723810"/>
            <a:ext cx="3676662" cy="9239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/>
          <a:srcRect l="33175" t="13814" r="25473" b="67687"/>
          <a:stretch/>
        </p:blipFill>
        <p:spPr>
          <a:xfrm>
            <a:off x="8106032" y="1514244"/>
            <a:ext cx="3583460" cy="90172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print"/>
          <a:srcRect l="33311" t="13574" r="25473" b="67928"/>
          <a:stretch/>
        </p:blipFill>
        <p:spPr>
          <a:xfrm>
            <a:off x="307865" y="2625097"/>
            <a:ext cx="3676662" cy="9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pic>
        <p:nvPicPr>
          <p:cNvPr id="3074" name="Picture 2" descr="https://pp.userapi.com/c637729/v637729404/5af43/JM5skoBUz8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271" b="31106"/>
          <a:stretch/>
        </p:blipFill>
        <p:spPr bwMode="auto">
          <a:xfrm>
            <a:off x="1" y="1"/>
            <a:ext cx="12192001" cy="355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4" cstate="print"/>
          <a:srcRect l="33281" t="13704" r="25507" b="67743"/>
          <a:stretch/>
        </p:blipFill>
        <p:spPr>
          <a:xfrm>
            <a:off x="0" y="3877104"/>
            <a:ext cx="3577383" cy="90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3546" y="3877104"/>
            <a:ext cx="78918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Более 500 зрителей посмотрели мастер-классы и экстремальные шоу в 2017 г. (Около 200 зрителей в 2016 г.)</a:t>
            </a:r>
          </a:p>
          <a:p>
            <a:endParaRPr lang="ru-RU" dirty="0" smtClean="0"/>
          </a:p>
          <a:p>
            <a:r>
              <a:rPr lang="ru-RU" dirty="0" smtClean="0"/>
              <a:t>Более 15 человек в активе муниципального штаба в 2017 г. </a:t>
            </a:r>
          </a:p>
          <a:p>
            <a:r>
              <a:rPr lang="ru-RU" dirty="0" smtClean="0"/>
              <a:t>(5 чел. в 2016 г.)</a:t>
            </a:r>
          </a:p>
          <a:p>
            <a:endParaRPr lang="ru-RU" dirty="0"/>
          </a:p>
          <a:p>
            <a:r>
              <a:rPr lang="ru-RU" dirty="0" smtClean="0"/>
              <a:t>Создана уличная площадка для </a:t>
            </a:r>
            <a:r>
              <a:rPr lang="ru-RU" dirty="0" err="1" smtClean="0"/>
              <a:t>воркаута</a:t>
            </a:r>
            <a:r>
              <a:rPr lang="ru-RU" dirty="0"/>
              <a:t> </a:t>
            </a:r>
            <a:r>
              <a:rPr lang="ru-RU" dirty="0" smtClean="0"/>
              <a:t>(2017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83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https://pp.userapi.com/c837533/v837533353/5a63b/nDlBfAe6H2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16" b="22158"/>
          <a:stretch/>
        </p:blipFill>
        <p:spPr bwMode="auto">
          <a:xfrm>
            <a:off x="0" y="0"/>
            <a:ext cx="12192000" cy="355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/>
          <a:srcRect l="33226" t="13693" r="25473" b="67809"/>
          <a:stretch/>
        </p:blipFill>
        <p:spPr>
          <a:xfrm>
            <a:off x="0" y="3695270"/>
            <a:ext cx="3676662" cy="9263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0596" y="3695270"/>
            <a:ext cx="76941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 команд КВН в муниципальном образовании;</a:t>
            </a:r>
          </a:p>
          <a:p>
            <a:r>
              <a:rPr lang="ru-RU" dirty="0" smtClean="0"/>
              <a:t>136 человек в активе муниципального штаба в 2017 г. </a:t>
            </a:r>
          </a:p>
          <a:p>
            <a:r>
              <a:rPr lang="ru-RU" dirty="0" smtClean="0"/>
              <a:t>(102 чел. в 2016 г.)</a:t>
            </a:r>
          </a:p>
          <a:p>
            <a:r>
              <a:rPr lang="ru-RU" dirty="0" smtClean="0"/>
              <a:t>Более 1000 человек стали зрителями событий КВН в 2017 г.;</a:t>
            </a:r>
          </a:p>
          <a:p>
            <a:endParaRPr lang="ru-RU" dirty="0" smtClean="0"/>
          </a:p>
          <a:p>
            <a:r>
              <a:rPr lang="ru-RU" dirty="0" smtClean="0"/>
              <a:t>Лига КВН г. Шарыпово «Куба» получила статус зональной лиги КВН в 2017 г.;</a:t>
            </a:r>
          </a:p>
          <a:p>
            <a:endParaRPr lang="ru-RU" dirty="0" smtClean="0"/>
          </a:p>
          <a:p>
            <a:r>
              <a:rPr lang="ru-RU" dirty="0" smtClean="0"/>
              <a:t>Штаб занял 1 место на «Новом фарватере 2017», занимает 1 место в рейтинге штабов Красноярского края (3 место в 2016 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182881" y="3997234"/>
            <a:ext cx="12192000" cy="31220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853543" y="3788229"/>
            <a:ext cx="8048897" cy="16851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Более 25 активистов добровольческого движения в городе в 2017 г. (20 чел. в 2016 г.);</a:t>
            </a:r>
            <a:br>
              <a:rPr lang="ru-RU" dirty="0" smtClean="0"/>
            </a:br>
            <a:r>
              <a:rPr lang="ru-RU" dirty="0" smtClean="0"/>
              <a:t>Более 60 добрых дел в городе совершил актив флагманской программы в 2017 г. (50 добрых дел в 2016 г.);</a:t>
            </a:r>
            <a:br>
              <a:rPr lang="ru-RU" dirty="0" smtClean="0"/>
            </a:br>
            <a:r>
              <a:rPr lang="ru-RU" dirty="0" smtClean="0"/>
              <a:t>Более 1500 благополучателей в 2017 г. (1200 благополучателей в 2016 г.)</a:t>
            </a:r>
            <a:endParaRPr lang="ru-RU" dirty="0"/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3" name="Picture 1" descr="C:\Users\Люба\Desktop\J10lmLyQ7R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364453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33175" t="13574" r="25473" b="67928"/>
          <a:stretch/>
        </p:blipFill>
        <p:spPr>
          <a:xfrm>
            <a:off x="0" y="3666704"/>
            <a:ext cx="3583460" cy="90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84172" y="3605349"/>
            <a:ext cx="7369628" cy="181573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3 штаба флагманской программы в городе в 2017 г. (1 штаб в 2016 г.)</a:t>
            </a:r>
            <a:br>
              <a:rPr lang="ru-RU" dirty="0" smtClean="0"/>
            </a:br>
            <a:r>
              <a:rPr lang="ru-RU" dirty="0" smtClean="0"/>
              <a:t>Более 30 мероприятий в городе совершил актив флагманской программы в 2017 г. (18 мероприятий в 2016 г.)</a:t>
            </a:r>
            <a:br>
              <a:rPr lang="ru-RU" dirty="0" smtClean="0"/>
            </a:br>
            <a:r>
              <a:rPr lang="ru-RU" dirty="0" smtClean="0"/>
              <a:t>Более 4000 человек вовлечены в мероприятия в 2017 г. (Более 1700 человек в 2016 г.)</a:t>
            </a:r>
            <a:endParaRPr lang="ru-RU" dirty="0"/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3147" t="13814" r="25338" b="67808"/>
          <a:stretch/>
        </p:blipFill>
        <p:spPr>
          <a:xfrm>
            <a:off x="0" y="3493078"/>
            <a:ext cx="3676662" cy="915544"/>
          </a:xfrm>
          <a:prstGeom prst="rect">
            <a:avLst/>
          </a:prstGeom>
        </p:spPr>
      </p:pic>
      <p:pic>
        <p:nvPicPr>
          <p:cNvPr id="25602" name="Picture 2" descr="C:\Users\Люба\Desktop\EVAoyUcjkr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3357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500847"/>
            <a:ext cx="12192000" cy="33571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971109" y="3657600"/>
            <a:ext cx="7382691" cy="25193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АВПК входят 11 </a:t>
            </a:r>
            <a:r>
              <a:rPr lang="ru-RU" sz="1800" dirty="0" err="1" smtClean="0"/>
              <a:t>военно</a:t>
            </a:r>
            <a:r>
              <a:rPr lang="ru-RU" sz="1800" dirty="0" smtClean="0"/>
              <a:t> -патриотических клубов (273 человека), 3 отряда ЮНАРМИЯ (67 человек) .</a:t>
            </a:r>
          </a:p>
          <a:p>
            <a:r>
              <a:rPr lang="ru-RU" sz="1800" dirty="0" smtClean="0"/>
              <a:t>В программе: строевая, огневая, физическая ,медицинская подготовка; рукопашный бой; изучение истории вооруженных сил.</a:t>
            </a:r>
          </a:p>
          <a:p>
            <a:r>
              <a:rPr lang="ru-RU" sz="1800" dirty="0" smtClean="0"/>
              <a:t>В 2016 году 1 место на зональном этапе ВП игры  «Сибирский щит» , окружной этап ВП игры «Сибирский щит» 6 место из 16 команд.</a:t>
            </a:r>
          </a:p>
          <a:p>
            <a:r>
              <a:rPr lang="ru-RU" sz="1800" dirty="0" smtClean="0"/>
              <a:t>В 2017 году 5 место из 14 команд на зональном этапе ВП игры  «Сибирский щит» .</a:t>
            </a:r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33243" t="13574" r="25473" b="67687"/>
          <a:stretch/>
        </p:blipFill>
        <p:spPr>
          <a:xfrm>
            <a:off x="8717" y="3606245"/>
            <a:ext cx="3583461" cy="914925"/>
          </a:xfrm>
          <a:prstGeom prst="rect">
            <a:avLst/>
          </a:prstGeom>
        </p:spPr>
      </p:pic>
      <p:pic>
        <p:nvPicPr>
          <p:cNvPr id="26627" name="Picture 3" descr="C:\Users\Люба\Desktop\wf1AsQw9J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2000" cy="3487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69"/>
          <a:stretch/>
        </p:blipFill>
        <p:spPr>
          <a:xfrm>
            <a:off x="0" y="3617365"/>
            <a:ext cx="12192000" cy="3240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cs typeface="AngsanaUPC" pitchFamily="18" charset="-34"/>
              </a:rPr>
              <a:t>Таблица по реализации Флагманских программ</a:t>
            </a:r>
            <a:endParaRPr lang="ru-RU" dirty="0">
              <a:cs typeface="AngsanaUPC" pitchFamily="18" charset="-34"/>
            </a:endParaRPr>
          </a:p>
        </p:txBody>
      </p:sp>
      <p:sp>
        <p:nvSpPr>
          <p:cNvPr id="4" name="AutoShape 2" descr="https://pp.userapi.com/c837533/v837533353/5a63b/nDlBfAe6H2U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06276" y="1740008"/>
          <a:ext cx="9653460" cy="4435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910"/>
                <a:gridCol w="1608910"/>
                <a:gridCol w="1608910"/>
                <a:gridCol w="1608910"/>
                <a:gridCol w="1608910"/>
                <a:gridCol w="1608910"/>
              </a:tblGrid>
              <a:tr h="25274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активистов 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Место в рейтинге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044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Арт-парад;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94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Добровольчество;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8944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Волонтеры Победы;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533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Территория 2020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14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поддержанных проектов -2016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22 поддержанных проектов -2017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417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Беги за мной! Сибирь;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7889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Ассоциация студенческого спорта;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4472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ККСО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475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558</Words>
  <Application>Microsoft Office PowerPoint</Application>
  <PresentationFormat>Произвольный</PresentationFormat>
  <Paragraphs>161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ИНФОРМАЦИОННОЕ МОЛОДЕЖНОЕ АГЕНТСТВО</vt:lpstr>
      <vt:lpstr>ЦЕЛЬ – развитие потенциала молодежи в интересах города.</vt:lpstr>
      <vt:lpstr>ФЛАГМАНСКИЕ ПРОГРАММЫ</vt:lpstr>
      <vt:lpstr>Слайд 4</vt:lpstr>
      <vt:lpstr>Слайд 5</vt:lpstr>
      <vt:lpstr>Слайд 6</vt:lpstr>
      <vt:lpstr>Слайд 7</vt:lpstr>
      <vt:lpstr>Слайд 8</vt:lpstr>
      <vt:lpstr>Таблица по реализации Флагманских программ</vt:lpstr>
      <vt:lpstr>Слайд 10</vt:lpstr>
      <vt:lpstr>Кадровое обеспечение </vt:lpstr>
      <vt:lpstr>Образование сотрудников МБУ МЦ «ИМА»</vt:lpstr>
      <vt:lpstr>Слайд 13</vt:lpstr>
      <vt:lpstr>Слайд 14</vt:lpstr>
    </vt:vector>
  </TitlesOfParts>
  <Company>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Люба</cp:lastModifiedBy>
  <cp:revision>58</cp:revision>
  <dcterms:created xsi:type="dcterms:W3CDTF">2018-05-16T05:27:00Z</dcterms:created>
  <dcterms:modified xsi:type="dcterms:W3CDTF">2018-07-17T03:48:43Z</dcterms:modified>
</cp:coreProperties>
</file>