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2" r:id="rId2"/>
    <p:sldId id="314" r:id="rId3"/>
    <p:sldId id="311" r:id="rId4"/>
    <p:sldId id="301" r:id="rId5"/>
    <p:sldId id="284" r:id="rId6"/>
    <p:sldId id="308" r:id="rId7"/>
    <p:sldId id="293" r:id="rId8"/>
    <p:sldId id="315" r:id="rId9"/>
    <p:sldId id="312" r:id="rId10"/>
    <p:sldId id="305" r:id="rId11"/>
    <p:sldId id="291" r:id="rId12"/>
    <p:sldId id="303" r:id="rId13"/>
    <p:sldId id="292" r:id="rId14"/>
    <p:sldId id="288" r:id="rId15"/>
    <p:sldId id="31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E0000"/>
    <a:srgbClr val="820000"/>
    <a:srgbClr val="744830"/>
    <a:srgbClr val="C7A8AB"/>
    <a:srgbClr val="CC545F"/>
    <a:srgbClr val="4C0808"/>
    <a:srgbClr val="485870"/>
    <a:srgbClr val="FFFFFF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714" autoAdjust="0"/>
  </p:normalViewPr>
  <p:slideViewPr>
    <p:cSldViewPr snapToGrid="0">
      <p:cViewPr varScale="1">
        <p:scale>
          <a:sx n="109" d="100"/>
          <a:sy n="109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0925393157443E-2"/>
          <c:y val="0.28434339212156134"/>
          <c:w val="0.73562931273229182"/>
          <c:h val="0.35221757118132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тыс. ед.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12500</c:v>
                </c:pt>
                <c:pt idx="1">
                  <c:v>12500</c:v>
                </c:pt>
                <c:pt idx="2">
                  <c:v>14800</c:v>
                </c:pt>
                <c:pt idx="3">
                  <c:v>14000</c:v>
                </c:pt>
                <c:pt idx="4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312208"/>
        <c:axId val="99630696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18300</c:v>
                </c:pt>
                <c:pt idx="4">
                  <c:v>18550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530056"/>
        <c:axId val="1010532024"/>
      </c:lineChart>
      <c:catAx>
        <c:axId val="101053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10530056"/>
        <c:crosses val="autoZero"/>
        <c:crossBetween val="between"/>
      </c:valAx>
      <c:valAx>
        <c:axId val="996306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96312208"/>
        <c:crosses val="max"/>
        <c:crossBetween val="between"/>
      </c:valAx>
      <c:catAx>
        <c:axId val="99631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306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5799330736323767E-2"/>
          <c:y val="0.1225973907063445"/>
          <c:w val="0.405438305846824"/>
          <c:h val="9.291615287924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57451605958795E-3"/>
          <c:y val="0.27391481364563025"/>
          <c:w val="0.8115489748633824"/>
          <c:h val="6.2772495139415421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04-4D3D-ABCF-FCD8D8898AD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Численность занятых (Красноярский край),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518520306827E-2"/>
                  <c:y val="-7.184017006487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0B-4B75-A661-E3A40C2D868A}"/>
                </c:ext>
              </c:extLst>
            </c:dLbl>
            <c:dLbl>
              <c:idx val="2"/>
              <c:layout>
                <c:manualLayout>
                  <c:x val="-4.0738192873743514E-2"/>
                  <c:y val="-6.8429268516002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3958991388899752E-2"/>
                      <c:h val="2.9554685681921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0B-4B75-A661-E3A40C2D868A}"/>
                </c:ext>
              </c:extLst>
            </c:dLbl>
            <c:dLbl>
              <c:idx val="3"/>
              <c:layout>
                <c:manualLayout>
                  <c:x val="-1.6203344246840567E-2"/>
                  <c:y val="3.692215098937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B-4B75-A661-E3A40C2D868A}"/>
                </c:ext>
              </c:extLst>
            </c:dLbl>
            <c:dLbl>
              <c:idx val="4"/>
              <c:layout>
                <c:manualLayout>
                  <c:x val="-3.8352679386735131E-2"/>
                  <c:y val="4.183864334372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8991388899752E-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0B-4B75-A661-E3A40C2D868A}"/>
                </c:ext>
              </c:extLst>
            </c:dLbl>
            <c:dLbl>
              <c:idx val="5"/>
              <c:layout>
                <c:manualLayout>
                  <c:x val="-1.4422969990746231E-2"/>
                  <c:y val="-1.4569067505332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AC766-A361-4C82-B76B-961F115E9658}" type="VALUE">
                      <a:rPr lang="en-US" b="1" u="sng" smtClean="0"/>
                      <a:pPr>
                        <a:defRPr sz="10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="1" u="sng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9001398792611E-2"/>
                      <c:h val="4.8767225941212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B-4B75-A661-E3A40C2D868A}"/>
                </c:ext>
              </c:extLst>
            </c:dLbl>
            <c:dLbl>
              <c:idx val="6"/>
              <c:layout>
                <c:manualLayout>
                  <c:x val="-2.8667620988228212E-2"/>
                  <c:y val="-4.147595574411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0B-4B75-A661-E3A40C2D8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3" formatCode="0.000">
                  <c:v>0.39285700000000001</c:v>
                </c:pt>
                <c:pt idx="4" formatCode="0.000">
                  <c:v>0.40179799999999999</c:v>
                </c:pt>
                <c:pt idx="5" formatCode="0.000">
                  <c:v>0.40814899999999998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530056"/>
        <c:axId val="1010532024"/>
      </c:lineChart>
      <c:catAx>
        <c:axId val="1010530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053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2832335677577792"/>
          <c:y val="3.1136653970632928E-2"/>
          <c:w val="0.45455391409199453"/>
          <c:h val="8.3436588431647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93554759935438E-2"/>
          <c:y val="3.1973556345271284E-2"/>
          <c:w val="0.97890636524964858"/>
          <c:h val="0.968026383823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530056"/>
        <c:axId val="1010532024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млн. ед.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18457972593446E-2"/>
                  <c:y val="-1.04406862167838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A-42EF-BFA1-76EF76AE2EDA}"/>
                </c:ext>
              </c:extLst>
            </c:dLbl>
            <c:dLbl>
              <c:idx val="2"/>
              <c:layout>
                <c:manualLayout>
                  <c:x val="0"/>
                  <c:y val="-1.82239537369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A-42EF-BFA1-76EF76AE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107.744</c:v>
                </c:pt>
                <c:pt idx="1">
                  <c:v>110.261</c:v>
                </c:pt>
                <c:pt idx="2">
                  <c:v>110.518</c:v>
                </c:pt>
                <c:pt idx="3">
                  <c:v>106.96899999999999</c:v>
                </c:pt>
                <c:pt idx="4">
                  <c:v>101.355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993696"/>
        <c:axId val="10149907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занятых, Россия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993696"/>
        <c:axId val="1014990744"/>
      </c:lineChart>
      <c:catAx>
        <c:axId val="1010530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532024"/>
        <c:crosses val="autoZero"/>
        <c:auto val="1"/>
        <c:lblAlgn val="ctr"/>
        <c:lblOffset val="100"/>
        <c:noMultiLvlLbl val="0"/>
      </c:catAx>
      <c:valAx>
        <c:axId val="1010532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0530056"/>
        <c:crosses val="autoZero"/>
        <c:crossBetween val="between"/>
      </c:valAx>
      <c:valAx>
        <c:axId val="101499074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1014993696"/>
        <c:crosses val="max"/>
        <c:crossBetween val="between"/>
      </c:valAx>
      <c:catAx>
        <c:axId val="101499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9907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9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r">
              <a:defRPr sz="1200"/>
            </a:lvl1pPr>
          </a:lstStyle>
          <a:p>
            <a:fld id="{78893867-FF16-4231-8E6F-FC37141904A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9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r">
              <a:defRPr sz="1200"/>
            </a:lvl1pPr>
          </a:lstStyle>
          <a:p>
            <a:fld id="{DE547502-3CBF-4477-A8E5-CCC2738F1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8057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r">
              <a:defRPr sz="1200"/>
            </a:lvl1pPr>
          </a:lstStyle>
          <a:p>
            <a:fld id="{B4EA5006-1B3C-436D-9813-5C3F30098122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2" tIns="45861" rIns="91722" bIns="458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722" tIns="45861" rIns="91722" bIns="458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91"/>
            <a:ext cx="2945659" cy="498055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r">
              <a:defRPr sz="1200"/>
            </a:lvl1pPr>
          </a:lstStyle>
          <a:p>
            <a:fld id="{06496A89-8779-4952-A13C-4FC84A14B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2021 году открыты центры</a:t>
            </a:r>
            <a:r>
              <a:rPr lang="ru-RU" baseline="0" dirty="0"/>
              <a:t> в Минусинске, Железногорске , Зеленогорск будет открыт 27 мая.</a:t>
            </a:r>
          </a:p>
          <a:p>
            <a:r>
              <a:rPr lang="ru-RU" baseline="0" dirty="0"/>
              <a:t>В июне откроются в </a:t>
            </a:r>
            <a:r>
              <a:rPr lang="ru-RU" baseline="0" dirty="0" err="1"/>
              <a:t>Курагинском</a:t>
            </a:r>
            <a:r>
              <a:rPr lang="ru-RU" baseline="0" dirty="0"/>
              <a:t>, Каратузском, </a:t>
            </a:r>
            <a:r>
              <a:rPr lang="ru-RU" baseline="0" dirty="0" err="1"/>
              <a:t>Манском</a:t>
            </a:r>
            <a:r>
              <a:rPr lang="ru-RU" baseline="0" dirty="0"/>
              <a:t>, </a:t>
            </a:r>
            <a:r>
              <a:rPr lang="ru-RU" baseline="0" dirty="0" err="1"/>
              <a:t>Шарыповском</a:t>
            </a:r>
            <a:r>
              <a:rPr lang="ru-RU" baseline="0" dirty="0"/>
              <a:t> районах.</a:t>
            </a:r>
          </a:p>
          <a:p>
            <a:r>
              <a:rPr lang="ru-RU" dirty="0"/>
              <a:t>До конца года откроются</a:t>
            </a:r>
            <a:r>
              <a:rPr lang="ru-RU" baseline="0" dirty="0"/>
              <a:t> в Ачинске, Канске, Назарово, </a:t>
            </a:r>
            <a:r>
              <a:rPr lang="ru-RU" baseline="0" dirty="0" err="1"/>
              <a:t>Лесосибирске</a:t>
            </a:r>
            <a:r>
              <a:rPr lang="ru-RU" baseline="0" dirty="0"/>
              <a:t>, Норильске</a:t>
            </a:r>
          </a:p>
          <a:p>
            <a:endParaRPr lang="ru-RU" baseline="0" dirty="0"/>
          </a:p>
          <a:p>
            <a:r>
              <a:rPr lang="ru-RU" baseline="0" dirty="0"/>
              <a:t>В 2022 году – открытие центров в 49 МО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BAA1-71A2-4A3C-AC10-282DFA1C3A3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tel:88002340124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chart" Target="../charts/chart3.xml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chart" Target="../charts/chart2.xml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hyperlink" Target="tel:88002340124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27025" y="1400342"/>
            <a:ext cx="503767" cy="2916766"/>
            <a:chOff x="3048000" y="1282701"/>
            <a:chExt cx="503767" cy="233256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048000" y="1744133"/>
              <a:ext cx="0" cy="187113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16200000">
              <a:off x="2133601" y="2197100"/>
              <a:ext cx="2332566" cy="503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СЕНТЯБРЬ 2021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577479" y="2221147"/>
            <a:ext cx="8314516" cy="167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 ПРОЕКТЕ РЕГИОНАЛЬНОЙ ПРОГРАММЫ РАЗВИТИЯ МАЛОГО И СРЕДНЕГО ПРЕДПРИНИМАТЕЛЬСТВА КРАСНОЯРСКОГО КРАЯ ДО 2024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6632"/>
            <a:ext cx="730457" cy="6741368"/>
            <a:chOff x="0" y="116632"/>
            <a:chExt cx="730457" cy="67771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16632"/>
              <a:ext cx="44794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3972" y="273624"/>
            <a:ext cx="11968028" cy="317548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1" descr="https://im0-tub-ru.yandex.net/i?id=e6805e1f8e9a6ae80d1b5e65f7b2956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" y="0"/>
            <a:ext cx="1709936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10867" y="6404434"/>
            <a:ext cx="7844067" cy="45719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30039" y="6469507"/>
            <a:ext cx="1161956" cy="2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1005633" y="1891574"/>
            <a:ext cx="2150088" cy="2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05633" y="6118558"/>
            <a:ext cx="9541128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АГЕНТСТВО РАЗВИТИЯ МАЛОГО И СРЕДНЕГО ПРЕДПРИНИМАТЕЛЬСТВА КРАСНОЯРСКОГО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05" y="4821344"/>
            <a:ext cx="1391763" cy="1032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025" y="4417978"/>
            <a:ext cx="8603531" cy="1567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</a:p>
        </p:txBody>
      </p:sp>
    </p:spTree>
    <p:extLst>
      <p:ext uri="{BB962C8B-B14F-4D97-AF65-F5344CB8AC3E}">
        <p14:creationId xmlns:p14="http://schemas.microsoft.com/office/powerpoint/2010/main" val="415992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noProof="0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noProof="0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9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572620" y="288133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1008042" y="1214013"/>
            <a:ext cx="10511037" cy="204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296693" y="1583013"/>
            <a:ext cx="4607472" cy="1431044"/>
            <a:chOff x="1080674" y="2246606"/>
            <a:chExt cx="4607472" cy="1191223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347270" y="2820918"/>
              <a:ext cx="2340876" cy="616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ПОКРЫТИЕ КАССОВЫХ РАЗРЫВОВ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С НЕЗНАЧИТЕЛЬНЫМИ ПОТЕРЯМИ</a:t>
              </a: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080674" y="2626196"/>
              <a:ext cx="4141854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1234305" y="2246606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МИКРОЗАЙМЫ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093458" y="3071072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Размер процентной ставки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от 3,25</a:t>
              </a:r>
              <a:r>
                <a:rPr kumimoji="0" lang="ru-RU" sz="1600" b="1" i="0" u="none" strike="noStrike" kern="1200" cap="none" spc="0" normalizeH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до 6,5%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106612" y="2684253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5 МЛН РУБ.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НА СРОК до 3 ЛЕТ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594116" y="1355715"/>
            <a:ext cx="827852" cy="9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08042" y="3026915"/>
            <a:ext cx="4430505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В 2020 ВЫДАНО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 КРЕДИТОВ ПО ЛЬГОТНОЙ СТАВКЕ  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</a:rPr>
              <a:t>НА </a:t>
            </a:r>
            <a:r>
              <a:rPr lang="ru-RU" sz="1100" b="1" dirty="0">
                <a:solidFill>
                  <a:srgbClr val="820000"/>
                </a:solidFill>
                <a:latin typeface="Arial Black" panose="020B0A04020102020204" pitchFamily="34" charset="0"/>
              </a:rPr>
              <a:t>483 МЛН РУБ.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1296693" y="3061626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6488641" y="1270885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175128" y="1318660"/>
            <a:ext cx="4676069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ГРАНТЫ СОЦИАЛЬНЫМ ПРЕДПРИНИМАТЕЛЯМ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845917" y="2408334"/>
            <a:ext cx="365452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100 до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тыс.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руб.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1549" y="2784222"/>
            <a:ext cx="451177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Софинансирование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со стороны социального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предприятия не менее 50 %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851549" y="2050108"/>
            <a:ext cx="4187926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Проекты в сфере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социального предпринимательства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6488641" y="3280920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6552159" y="2040314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3367620" y="3630093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5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46191" y="3703157"/>
            <a:ext cx="5433374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СОЦИАЛЬНЫЙ КОНТРАКТ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563288" y="4868966"/>
            <a:ext cx="8628711" cy="87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До 250 тыс. рублей на осуществление предпринимательской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563289" y="4332912"/>
            <a:ext cx="7476186" cy="87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Малоимущие одиноко проживающие граждане, малоимущие семьи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87479" y="4519841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Могут претендовать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87478" y="5027704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Объем поддержки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8" name="Шеврон 137"/>
          <p:cNvSpPr/>
          <p:nvPr/>
        </p:nvSpPr>
        <p:spPr>
          <a:xfrm>
            <a:off x="2662323" y="4634786"/>
            <a:ext cx="884315" cy="30342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0" name="Шеврон 139"/>
          <p:cNvSpPr/>
          <p:nvPr/>
        </p:nvSpPr>
        <p:spPr>
          <a:xfrm>
            <a:off x="2670648" y="5121253"/>
            <a:ext cx="884315" cy="30342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162656" y="2057005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05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050" dirty="0"/>
          </a:p>
        </p:txBody>
      </p:sp>
      <p:pic>
        <p:nvPicPr>
          <p:cNvPr id="142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4246440" y="1188272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05529" y="5550566"/>
            <a:ext cx="1147090" cy="1307434"/>
            <a:chOff x="142504" y="5550566"/>
            <a:chExt cx="828690" cy="130743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42504" y="5550566"/>
              <a:ext cx="828690" cy="1307434"/>
              <a:chOff x="142504" y="5550566"/>
              <a:chExt cx="828690" cy="1307434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42504" y="5550566"/>
                <a:ext cx="828690" cy="1307434"/>
                <a:chOff x="191179" y="5550566"/>
                <a:chExt cx="828690" cy="1307434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91179" y="5550566"/>
                  <a:ext cx="828690" cy="1307434"/>
                  <a:chOff x="343579" y="4534566"/>
                  <a:chExt cx="828690" cy="1307434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6"/>
                    <a:ext cx="772678" cy="1307434"/>
                    <a:chOff x="3024258" y="1757194"/>
                    <a:chExt cx="772678" cy="1045568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56784" y="2045242"/>
                      <a:ext cx="928199" cy="352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343579" y="5144174"/>
                    <a:ext cx="807734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10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1486730" y="1478987"/>
            <a:ext cx="4129122" cy="593862"/>
            <a:chOff x="1186069" y="1220453"/>
            <a:chExt cx="4129122" cy="5938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29165" y="1296471"/>
              <a:ext cx="338602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РЕГИОНАЛЬНЫЙ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ПОРТАЛ ЗАКУПОК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У СУБЪЕКТОВ МСП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86069" y="1220453"/>
              <a:ext cx="557221" cy="561663"/>
              <a:chOff x="1508760" y="1383029"/>
              <a:chExt cx="557221" cy="56166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36123" y="1145585"/>
            <a:ext cx="6625835" cy="2191243"/>
            <a:chOff x="838557" y="41678"/>
            <a:chExt cx="6625835" cy="219124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557" y="41678"/>
              <a:ext cx="4901140" cy="2191243"/>
              <a:chOff x="1872475" y="194637"/>
              <a:chExt cx="4901140" cy="2191243"/>
            </a:xfrm>
          </p:grpSpPr>
          <p:sp>
            <p:nvSpPr>
              <p:cNvPr id="37" name="Прямоугольник 36"/>
              <p:cNvSpPr/>
              <p:nvPr/>
            </p:nvSpPr>
            <p:spPr>
              <a:xfrm rot="16200000">
                <a:off x="2632604" y="1526933"/>
                <a:ext cx="120005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АГРЕГАЦИЯ ЗАКУПОК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44-ФЗ    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223-ФЗ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872475" y="194637"/>
                <a:ext cx="4901140" cy="1859732"/>
                <a:chOff x="4057107" y="371285"/>
                <a:chExt cx="4861296" cy="185973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057107" y="371285"/>
                  <a:ext cx="1751715" cy="1859732"/>
                  <a:chOff x="1041905" y="1232773"/>
                  <a:chExt cx="1751715" cy="1859732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H="1">
                    <a:off x="2788606" y="1748460"/>
                    <a:ext cx="5014" cy="13440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4" name="Picture 6" descr="В Коми введен федеральный фирменный стиль &quot;Мой бизнес&quot; | Комиинформ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00" t="15319" r="13421" b="18503"/>
                  <a:stretch/>
                </p:blipFill>
                <p:spPr bwMode="auto">
                  <a:xfrm>
                    <a:off x="1041905" y="1232773"/>
                    <a:ext cx="951955" cy="484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 flipV="1">
                  <a:off x="4972387" y="1344577"/>
                  <a:ext cx="3946016" cy="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2583145" y="1041423"/>
              <a:ext cx="4881247" cy="716962"/>
              <a:chOff x="3662045" y="1042657"/>
              <a:chExt cx="6444132" cy="716962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683734" y="1042657"/>
                <a:ext cx="6422443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9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УЧАСТИЕ В ТЕНДЕРЕ В РЕЖИМЕ ОНЛАЙН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662045" y="1397930"/>
                <a:ext cx="4133338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9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ПОЛУЧЕНИЕ ГАРАНТИЙНОЙ ПОДДЕРЖКИ В ЦЕЛЯХ ОБЕСПЕЧЕНИЯ ЗАКАЗА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707604" y="1407853"/>
            <a:ext cx="5195178" cy="755476"/>
            <a:chOff x="6645941" y="1120606"/>
            <a:chExt cx="5195178" cy="75547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28033" y="1120606"/>
              <a:ext cx="451308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</a:t>
              </a: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КАТАЛОГ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ПРОДУКЦИИ МСП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645941" y="1176893"/>
              <a:ext cx="557221" cy="561663"/>
              <a:chOff x="1506413" y="1383383"/>
              <a:chExt cx="557221" cy="561663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06413" y="1383383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638318" y="1511572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7928292" y="1483132"/>
              <a:ext cx="3675255" cy="392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«СДЕЛАНО В КРАЕ»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37522" y="1607453"/>
            <a:ext cx="3071881" cy="1390446"/>
            <a:chOff x="7002869" y="477251"/>
            <a:chExt cx="3071881" cy="139044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477535" y="1140746"/>
              <a:ext cx="2359643" cy="449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9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ИНФОРМАЦИЯ ДЛЯ КРУПНОГО БИЗНЕСА - ПОТЕНЦИАЛЬНЫХ ЗАКАЗЧИКОВ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2869" y="477251"/>
              <a:ext cx="3071881" cy="1390446"/>
              <a:chOff x="7002869" y="477251"/>
              <a:chExt cx="3071881" cy="139044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7002869" y="993410"/>
                <a:ext cx="3071881" cy="154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445458" y="477251"/>
                <a:ext cx="12101" cy="13904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Прямоугольник 71"/>
          <p:cNvSpPr/>
          <p:nvPr/>
        </p:nvSpPr>
        <p:spPr>
          <a:xfrm>
            <a:off x="4583471" y="5766210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СПРОС НЕ ВОССТАНОВИЛСЯ ПОСЛЕ ПАНДЕМИИ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950025" y="5390386"/>
            <a:ext cx="6526060" cy="670493"/>
            <a:chOff x="3056351" y="1099648"/>
            <a:chExt cx="6526060" cy="64199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3056351" y="1099648"/>
              <a:ext cx="0" cy="6419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056351" y="1721434"/>
              <a:ext cx="6526060" cy="20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126313" y="5630089"/>
            <a:ext cx="1774898" cy="36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ДАННЫЕ ОПРОСА / НАЧАЛО 2021 г.: </a:t>
            </a:r>
          </a:p>
          <a:p>
            <a:pPr>
              <a:lnSpc>
                <a:spcPts val="2200"/>
              </a:lnSpc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16332" y="5370295"/>
            <a:ext cx="2485583" cy="8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800" b="1" dirty="0">
                <a:solidFill>
                  <a:srgbClr val="820000"/>
                </a:solidFill>
                <a:latin typeface="Arial Black" panose="020B0A04020102020204" pitchFamily="34" charset="0"/>
              </a:rPr>
              <a:t>60%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171452" y="5289362"/>
            <a:ext cx="10557656" cy="7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188373" y="2397723"/>
            <a:ext cx="201844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ЕДИНАЯ ПЛАТФОРМА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1516977" y="1186791"/>
            <a:ext cx="10309855" cy="29047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828993" y="3980220"/>
            <a:ext cx="5024430" cy="961815"/>
            <a:chOff x="243577" y="1516713"/>
            <a:chExt cx="5024430" cy="96181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591996" y="1516713"/>
              <a:ext cx="367601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ПРОИЗВОДИТЕЛЬНОСТЬ ТРУДА</a:t>
              </a:r>
            </a:p>
          </p:txBody>
        </p:sp>
        <p:pic>
          <p:nvPicPr>
            <p:cNvPr id="84" name="Picture 2" descr="Национальные проекты | Город-наукоград Мичуринс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t="9337" r="7734" b="10782"/>
            <a:stretch/>
          </p:blipFill>
          <p:spPr bwMode="auto">
            <a:xfrm>
              <a:off x="243577" y="1549689"/>
              <a:ext cx="1321485" cy="92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/>
          <p:cNvSpPr/>
          <p:nvPr/>
        </p:nvSpPr>
        <p:spPr>
          <a:xfrm>
            <a:off x="6502132" y="3959771"/>
            <a:ext cx="46702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МЕЖДУНАРОДНАЯ КООПЕРАЦИЯ </a:t>
            </a: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 ЭКСПОРТ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231992" y="1708597"/>
            <a:ext cx="0" cy="1489122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198512" y="4477615"/>
            <a:ext cx="3828143" cy="444626"/>
            <a:chOff x="2198513" y="3954783"/>
            <a:chExt cx="3828143" cy="44462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198513" y="4037720"/>
              <a:ext cx="3828143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БЕРЕЖЛИВОГО ПРОИЗВОДСТВА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248353" y="3954783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512862" y="4501008"/>
            <a:ext cx="3473464" cy="443255"/>
            <a:chOff x="7717318" y="4339236"/>
            <a:chExt cx="3473464" cy="44325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717318" y="4420802"/>
              <a:ext cx="34734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РЕГИОНАЛЬНОГО ЭКСПОРТНОГО СТАНДАРТА 2.0</a:t>
              </a: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816839" y="4339236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1215447" y="6264032"/>
            <a:ext cx="10718156" cy="532690"/>
            <a:chOff x="1115038" y="6179091"/>
            <a:chExt cx="10521906" cy="53269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11" name="Группа 110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Овал 116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112" name="Овал 111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2" name="Прямоугольник 101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1257685" y="3607931"/>
            <a:ext cx="10227919" cy="37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НАЦИОНАЛЬНЫЕ ПРОЕКТЫ</a:t>
            </a:r>
            <a:endParaRPr lang="ru-RU" sz="2400" b="1" dirty="0">
              <a:ln w="1016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80380" y="5350127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80380" y="5338818"/>
            <a:ext cx="7148728" cy="63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ПРЕДПРИНИМАТЕЛЕЙ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ОТМЕТИЛИ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ФАКТ: </a:t>
            </a: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СЛАБЫЙ СПРОС</a:t>
            </a:r>
            <a:endParaRPr lang="ru-RU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9445786" y="2139043"/>
            <a:ext cx="2487817" cy="62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15228" y="1598382"/>
            <a:ext cx="12101" cy="13904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734315" y="1569143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ДНИ </a:t>
            </a: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КРУПНЫХ КОМПАНИЙ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715228" y="2276814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РАЗМЕЩЕНИЕ ПРОДУКЦИИ НА  </a:t>
            </a: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МАРКЕТПЛЕЙСАХ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9034869" y="1441866"/>
            <a:ext cx="557221" cy="561663"/>
            <a:chOff x="1506413" y="1383383"/>
            <a:chExt cx="557221" cy="561663"/>
          </a:xfrm>
        </p:grpSpPr>
        <p:sp>
          <p:nvSpPr>
            <p:cNvPr id="122" name="Овал 121"/>
            <p:cNvSpPr/>
            <p:nvPr/>
          </p:nvSpPr>
          <p:spPr>
            <a:xfrm>
              <a:off x="1506413" y="1383383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638318" y="1511572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1539" y="521375"/>
            <a:ext cx="11708391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СПРОС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 НА ПРОДУКЦИЮ СУБЪЕКТОВ МСП</a:t>
            </a:r>
          </a:p>
          <a:p>
            <a:endParaRPr lang="ru-RU" sz="3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16028" y="1382315"/>
            <a:ext cx="10638073" cy="1542948"/>
            <a:chOff x="613609" y="2672373"/>
            <a:chExt cx="10638073" cy="15429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3609" y="2728579"/>
              <a:ext cx="3625012" cy="99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600"/>
                </a:lnSpc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СНИЖЕНИЕ АДМИНИСТРАТИВНОГО ДАВЛЕНИЯ НА БИЗНЕС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919205" y="2722957"/>
              <a:ext cx="6332477" cy="1492364"/>
              <a:chOff x="4495485" y="2668125"/>
              <a:chExt cx="6332477" cy="1492364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495485" y="26681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АДМИНИСТРАТИВНАЯ НАГРУЗКА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СО СТОРОНЫ ФЕДЕРАЛЬНЫХ КОНТРОЛЬНО-НАДЗОРНЫХ ОРГАНОВ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502752" y="31865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АДМИНИСТРАТИВНЫЕ БАРЬЕРЫ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ПРИ ОКАЗАНИИ ГОСУДАРСТВЕННЫХ УСЛУГ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97631" y="364264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ТРУДНОСТИ С ПОДКЛЮЧЕНИЕМ К ЭЛЕКТРОСЕТЯМ</a:t>
                </a:r>
              </a:p>
            </p:txBody>
          </p:sp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301646" y="2759408"/>
              <a:ext cx="1" cy="12831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 rot="16200000">
              <a:off x="3902194" y="3125317"/>
              <a:ext cx="142373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КЛЮЧЕВЫЕ ПРОБЛЕМЫ</a:t>
              </a: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2146" y="4214207"/>
              <a:ext cx="1037604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1082177" y="3610957"/>
            <a:ext cx="2558732" cy="372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МОРАТОРИЙ НА ПРОВЕРКИ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126049" y="3539917"/>
            <a:ext cx="3322000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НОВЫЙ ЗАКОН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 КОНТРОЛЬНО-НАДЗОРНОЙ ДЕЯТЕЛЬНОСТИ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от 31.07.2020 № 248-ФЗ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21627" y="4594353"/>
            <a:ext cx="2541557" cy="36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РАСШИРЕНИЕ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РИСК-ОРИЕНТИРОВАННОГО ПОДХОДА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2296" y="5139483"/>
            <a:ext cx="2170693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МОРАТОРИЙ ПРОДЛЕН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 КОНЦА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2022 г.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32764" y="5067396"/>
            <a:ext cx="3518336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СНИЖЕНИЕ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АДМИНИСТРАТИВНОГО ДАВЛЕНИЯ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89846" y="4024302"/>
            <a:ext cx="951438" cy="29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2020 г.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9368" y="4957561"/>
            <a:ext cx="995001" cy="36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2021 г.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67875" y="4344776"/>
            <a:ext cx="2516207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отменено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более 2500 проверок 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2408" y="4064974"/>
            <a:ext cx="3275275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941007" y="3433826"/>
            <a:ext cx="3335590" cy="2438126"/>
            <a:chOff x="5903752" y="3609256"/>
            <a:chExt cx="3634521" cy="24381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903752" y="3609256"/>
              <a:ext cx="3634521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834155" y="3438131"/>
            <a:ext cx="2749928" cy="2438126"/>
            <a:chOff x="5903753" y="3603512"/>
            <a:chExt cx="4516030" cy="243812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903753" y="3605759"/>
              <a:ext cx="4516030" cy="35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5908676" y="3603512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572681" y="3173398"/>
            <a:ext cx="557221" cy="561663"/>
            <a:chOff x="1508760" y="1383029"/>
            <a:chExt cx="557221" cy="561663"/>
          </a:xfrm>
        </p:grpSpPr>
        <p:sp>
          <p:nvSpPr>
            <p:cNvPr id="55" name="Овал 5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675735" y="3189003"/>
            <a:ext cx="557221" cy="561663"/>
            <a:chOff x="1508760" y="1383029"/>
            <a:chExt cx="557221" cy="561663"/>
          </a:xfrm>
        </p:grpSpPr>
        <p:sp>
          <p:nvSpPr>
            <p:cNvPr id="59" name="Овал 58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725923" y="3452759"/>
            <a:ext cx="4054793" cy="2442610"/>
            <a:chOff x="5903752" y="3604772"/>
            <a:chExt cx="2841718" cy="2442610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5903753" y="3604772"/>
              <a:ext cx="2841717" cy="44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7460653" y="3212420"/>
            <a:ext cx="557221" cy="561663"/>
            <a:chOff x="1508760" y="1383029"/>
            <a:chExt cx="557221" cy="561663"/>
          </a:xfrm>
        </p:grpSpPr>
        <p:sp>
          <p:nvSpPr>
            <p:cNvPr id="85" name="Овал 8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880668" y="4288400"/>
            <a:ext cx="427781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СИСТЕМА ОБРАТНОЙ СВЯЗИ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00073" y="4648110"/>
            <a:ext cx="294667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МЕЖВЕДОМСТВЕННОЕ ВЗАИМОДЕЙСТВИЕ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818951" y="3511139"/>
            <a:ext cx="3796749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МЕЖВЕДОМСТВЕННАЯ КОМИССИЯ ПО СНИЖЕНИЮ АДМИНИСТРАТИВНЫХ БАРЬЕРОВ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32157" y="5550797"/>
            <a:ext cx="1342898" cy="1307433"/>
            <a:chOff x="198516" y="5550568"/>
            <a:chExt cx="877932" cy="130743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Прямоугольник 7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429902" y="5124803"/>
                    <a:ext cx="649604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11</a:t>
                    </a:r>
                  </a:p>
                </p:txBody>
              </p: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Группа 76"/>
          <p:cNvGrpSpPr/>
          <p:nvPr/>
        </p:nvGrpSpPr>
        <p:grpSpPr>
          <a:xfrm>
            <a:off x="1206719" y="6258892"/>
            <a:ext cx="10800223" cy="532690"/>
            <a:chOff x="1115038" y="6179091"/>
            <a:chExt cx="10521906" cy="5326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Овал 102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98" name="Овал 9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88" name="Прямоугольник 87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2" name="Равнобедренный треугольник 1"/>
          <p:cNvSpPr/>
          <p:nvPr/>
        </p:nvSpPr>
        <p:spPr>
          <a:xfrm rot="5400000">
            <a:off x="7704398" y="5817878"/>
            <a:ext cx="239109" cy="15224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747833" y="4318338"/>
            <a:ext cx="168626" cy="1213923"/>
            <a:chOff x="8827702" y="4633372"/>
            <a:chExt cx="168626" cy="1213923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8784267" y="4676807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5400000">
              <a:off x="8800653" y="5137980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Равнобедренный треугольник 113"/>
            <p:cNvSpPr/>
            <p:nvPr/>
          </p:nvSpPr>
          <p:spPr>
            <a:xfrm rot="5400000">
              <a:off x="8800652" y="5651621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894387" y="5183768"/>
            <a:ext cx="401657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Банк типовых нарушений, выявляемых КНО при проведении проверок СМСП</a:t>
            </a:r>
          </a:p>
          <a:p>
            <a:pPr lvl="0">
              <a:lnSpc>
                <a:spcPts val="1000"/>
              </a:lnSpc>
              <a:spcAft>
                <a:spcPts val="0"/>
              </a:spcAft>
            </a:pPr>
            <a:endParaRPr lang="ru-RU" sz="13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>
              <a:lnSpc>
                <a:spcPts val="1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Каталог кейсов по типовым ситуациям, возникающим при осуществлении предпринимательской деятельности, для начинающих предпринимателей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47217" y="381596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0091" y="2998046"/>
            <a:ext cx="479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мойбизнес-24.рф/o-</a:t>
            </a:r>
            <a:r>
              <a:rPr lang="ru-RU" sz="1400" b="1" dirty="0" err="1">
                <a:solidFill>
                  <a:srgbClr val="820000"/>
                </a:solidFill>
                <a:latin typeface="Arial Black" panose="020B0A04020102020204" pitchFamily="34" charset="0"/>
              </a:rPr>
              <a:t>proekte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/</a:t>
            </a:r>
            <a:r>
              <a:rPr lang="ru-RU" sz="1400" b="1" dirty="0" err="1">
                <a:solidFill>
                  <a:srgbClr val="820000"/>
                </a:solidFill>
                <a:latin typeface="Arial Black" panose="020B0A04020102020204" pitchFamily="34" charset="0"/>
              </a:rPr>
              <a:t>trust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90313" y="360247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155423" y="1552556"/>
            <a:ext cx="4111360" cy="1829112"/>
            <a:chOff x="4696470" y="1563451"/>
            <a:chExt cx="4111360" cy="18291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96470" y="1563451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ПОВЫСИТЬ ПРЕСТИЖ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ПРЕДПРИНИМАТЕЛЬСКОЙ ДЕЯТЕЛЬНОСТИ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97708" y="2874719"/>
              <a:ext cx="4110122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ОБЕСПЕЧИТЬ 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ВОВЛЕЧЕНИЕ МОЛОДЕЖИ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718388" y="2378989"/>
            <a:ext cx="1844277" cy="1308670"/>
            <a:chOff x="1076449" y="1148198"/>
            <a:chExt cx="1844277" cy="13086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76449" y="1750391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ТЫС. ЧЕЛ.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6449" y="1148198"/>
              <a:ext cx="1246567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87419" y="2040278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ЕЖЕГОДНО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 rot="16200000">
            <a:off x="619165" y="2167706"/>
            <a:ext cx="2618278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КОМПЛЕКСНАЯ ПРОГРАММА ПОПУЛЯРИЗАЦИИ ПРЕДПРИНИМАТЕЛЬСТВА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4706955" y="1292133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509292" y="1528103"/>
            <a:ext cx="2072550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УНИВЕРСИТЕТЫ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ОБЩЕСТВЕННЫЕ ОБЪЕДИНЕНИЯ ПРЕДПРИНИМАТЕЛЕЙ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НКО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490022" y="2332979"/>
            <a:ext cx="1704485" cy="1296406"/>
            <a:chOff x="2158595" y="2274570"/>
            <a:chExt cx="1704485" cy="129640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58595" y="2274570"/>
              <a:ext cx="1704485" cy="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2158595" y="2274570"/>
              <a:ext cx="3389" cy="1296406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Стрелка вправо 52"/>
          <p:cNvSpPr/>
          <p:nvPr/>
        </p:nvSpPr>
        <p:spPr>
          <a:xfrm>
            <a:off x="4706955" y="2129760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417237" y="1354975"/>
            <a:ext cx="557221" cy="561663"/>
            <a:chOff x="1508760" y="1383029"/>
            <a:chExt cx="557221" cy="561663"/>
          </a:xfrm>
        </p:grpSpPr>
        <p:sp>
          <p:nvSpPr>
            <p:cNvPr id="54" name="Овал 53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 flipH="1">
            <a:off x="1272947" y="1176705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08264" y="3954167"/>
            <a:ext cx="11413152" cy="16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3915" y="4065025"/>
            <a:ext cx="447383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КАДРЫ. ЧЕЛОВЕЧЕСКИЙ КАПИТАЛ</a:t>
            </a:r>
          </a:p>
        </p:txBody>
      </p:sp>
      <p:sp>
        <p:nvSpPr>
          <p:cNvPr id="63" name="Прямоугольник 62"/>
          <p:cNvSpPr/>
          <p:nvPr/>
        </p:nvSpPr>
        <p:spPr>
          <a:xfrm rot="16200000">
            <a:off x="-156150" y="2224004"/>
            <a:ext cx="239298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ПОПУЛЯРИЗАЦИЯ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256019" y="4065025"/>
            <a:ext cx="5720779" cy="1982356"/>
            <a:chOff x="5877622" y="3852473"/>
            <a:chExt cx="5720779" cy="1982356"/>
          </a:xfrm>
        </p:grpSpPr>
        <p:pic>
          <p:nvPicPr>
            <p:cNvPr id="3076" name="Picture 4" descr="Точка кипения — Саратовский государственный технический университет имени  Гагарина Ю.А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22" y="5189286"/>
              <a:ext cx="1417332" cy="60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7550237" y="4298212"/>
              <a:ext cx="404816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СЕТИ КОММУНИКАЦИОННЫХ ПЛОЩАДОК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550235" y="4787619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ПРЕДПРИНИМАТЕЛЬСКИХ КЛУБОВ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083602" y="3852473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ЗАПРОС НА КОММУНИКАЦИЮ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50235" y="5316985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ОРГАНИЗАЦИЯ И ПРОВЕДЕНИЕ МЕРОПРИЯТИЙ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7509865" y="4376358"/>
              <a:ext cx="6647" cy="130643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единительная линия 65"/>
          <p:cNvCxnSpPr/>
          <p:nvPr/>
        </p:nvCxnSpPr>
        <p:spPr>
          <a:xfrm>
            <a:off x="2155018" y="4594260"/>
            <a:ext cx="11139" cy="1221684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СФУ — СХ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7" y="4627369"/>
            <a:ext cx="1096000" cy="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225883" y="5423896"/>
            <a:ext cx="404816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ТИРАЖИРОВАНИЕ ОПЫТА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259436" y="4642159"/>
            <a:ext cx="3518336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КОМПЛЕКСНЫЙ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МЕЖВЕДОМСТВЕННЫЙ ПОДХОД К КАДРОВОМУ ВОПРОСУ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299264" y="6236349"/>
            <a:ext cx="10800223" cy="532690"/>
            <a:chOff x="1115038" y="6179091"/>
            <a:chExt cx="10521906" cy="53269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78" name="Овал 7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9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98515" y="5550568"/>
            <a:ext cx="1348282" cy="1307433"/>
            <a:chOff x="198516" y="5550568"/>
            <a:chExt cx="877932" cy="1307433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02" name="Группа 10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423335" y="5144174"/>
                    <a:ext cx="626469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12</a:t>
                    </a:r>
                  </a:p>
                </p:txBody>
              </p:sp>
            </p:grp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2" descr="Герб железн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07" y="4582869"/>
            <a:ext cx="583258" cy="7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6278788" y="4534268"/>
            <a:ext cx="667014" cy="7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6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Шеврон 99"/>
          <p:cNvSpPr/>
          <p:nvPr/>
        </p:nvSpPr>
        <p:spPr>
          <a:xfrm>
            <a:off x="3924872" y="4190769"/>
            <a:ext cx="34363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Шеврон 96"/>
          <p:cNvSpPr/>
          <p:nvPr/>
        </p:nvSpPr>
        <p:spPr>
          <a:xfrm>
            <a:off x="546137" y="4153944"/>
            <a:ext cx="28139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7301440" y="2433327"/>
            <a:ext cx="2208534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Шеврон 66"/>
          <p:cNvSpPr/>
          <p:nvPr/>
        </p:nvSpPr>
        <p:spPr>
          <a:xfrm>
            <a:off x="9503893" y="2433327"/>
            <a:ext cx="2208534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5430044" y="2455130"/>
            <a:ext cx="1889030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3650060" y="2439785"/>
            <a:ext cx="1816628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1883633" y="2433328"/>
            <a:ext cx="1848657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327169" y="2451313"/>
            <a:ext cx="1653813" cy="4661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16320" y="360395"/>
            <a:ext cx="1067567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ДИАЛОГ БИЗНЕСА И ВЛАСТИ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90428" y="5425577"/>
            <a:ext cx="1325893" cy="1412749"/>
            <a:chOff x="197865" y="5616119"/>
            <a:chExt cx="878584" cy="124188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97865" y="5616119"/>
              <a:ext cx="878584" cy="1241882"/>
              <a:chOff x="197865" y="5616119"/>
              <a:chExt cx="878584" cy="1241882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197865" y="5616119"/>
                <a:ext cx="878584" cy="1241882"/>
                <a:chOff x="246540" y="5616119"/>
                <a:chExt cx="878584" cy="1241882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46540" y="5616119"/>
                  <a:ext cx="878584" cy="1241882"/>
                  <a:chOff x="398940" y="4600119"/>
                  <a:chExt cx="878584" cy="1241882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398940" y="4600119"/>
                    <a:ext cx="878584" cy="1241882"/>
                    <a:chOff x="3023607" y="1809617"/>
                    <a:chExt cx="878584" cy="993145"/>
                  </a:xfrm>
                </p:grpSpPr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3023607" y="1909635"/>
                      <a:ext cx="652" cy="893127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Прямоугольник 74"/>
                    <p:cNvSpPr/>
                    <p:nvPr/>
                  </p:nvSpPr>
                  <p:spPr>
                    <a:xfrm rot="16200000">
                      <a:off x="3212420" y="1995621"/>
                      <a:ext cx="875775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13</a:t>
                    </a:r>
                  </a:p>
                </p:txBody>
              </p:sp>
            </p:grp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Прямоугольник 80"/>
          <p:cNvSpPr/>
          <p:nvPr/>
        </p:nvSpPr>
        <p:spPr>
          <a:xfrm>
            <a:off x="4460310" y="2997084"/>
            <a:ext cx="106283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24-29 МАЯ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179171" y="1450536"/>
            <a:ext cx="0" cy="1187080"/>
          </a:xfrm>
          <a:prstGeom prst="line">
            <a:avLst/>
          </a:prstGeom>
          <a:ln w="158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425758" y="1251647"/>
            <a:ext cx="310379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ДНИ ПРЕДПРИНИМАТЕЛЬСТВА</a:t>
            </a:r>
          </a:p>
        </p:txBody>
      </p:sp>
      <p:sp>
        <p:nvSpPr>
          <p:cNvPr id="84" name="Пятиугольник 83"/>
          <p:cNvSpPr/>
          <p:nvPr/>
        </p:nvSpPr>
        <p:spPr>
          <a:xfrm>
            <a:off x="983349" y="1477865"/>
            <a:ext cx="663007" cy="328781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981922" y="1477865"/>
            <a:ext cx="1427" cy="113242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868482" y="931271"/>
            <a:ext cx="2152573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СТРАТЕГИЧЕСКАЯ СЕССИЯ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745010" y="1611149"/>
            <a:ext cx="216792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ИСТОРИЙ УСПЕХА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796191" y="4786775"/>
            <a:ext cx="2016884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endParaRPr lang="ru-RU" sz="11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4756280" y="2116465"/>
            <a:ext cx="331269" cy="212907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4733890" y="2118665"/>
            <a:ext cx="6260" cy="488276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818636" y="724889"/>
            <a:ext cx="4062586" cy="9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ОБЩИЙ 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В РЕЖИМЕ ВКС</a:t>
            </a:r>
          </a:p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 ТЕРРИТОРИИ КРАСНОЯРСКОГО КРАЯ</a:t>
            </a:r>
            <a:endParaRPr lang="ru-RU" sz="12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07402" y="2999988"/>
            <a:ext cx="1129455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02 ИЮНЯ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56881" y="2658963"/>
            <a:ext cx="11310186" cy="16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634354" y="2596279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66551" y="959529"/>
            <a:ext cx="2274262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СЕМИНАРЫ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НА ТЕРРИТОРИИ МО </a:t>
            </a:r>
          </a:p>
        </p:txBody>
      </p:sp>
      <p:sp>
        <p:nvSpPr>
          <p:cNvPr id="83" name="Овал 82"/>
          <p:cNvSpPr/>
          <p:nvPr/>
        </p:nvSpPr>
        <p:spPr>
          <a:xfrm>
            <a:off x="5818636" y="2574532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иугольник 88"/>
          <p:cNvSpPr/>
          <p:nvPr/>
        </p:nvSpPr>
        <p:spPr>
          <a:xfrm>
            <a:off x="5916894" y="1493187"/>
            <a:ext cx="619591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16894" y="1493187"/>
            <a:ext cx="630" cy="1190339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410438" y="2574532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9825532" y="2927996"/>
            <a:ext cx="2163174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СЕНТЯБРЬ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5089059" y="2596279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3" name="Прямая соединительная линия 102"/>
          <p:cNvCxnSpPr>
            <a:endCxn id="101" idx="0"/>
          </p:cNvCxnSpPr>
          <p:nvPr/>
        </p:nvCxnSpPr>
        <p:spPr>
          <a:xfrm>
            <a:off x="5186238" y="2114836"/>
            <a:ext cx="1079" cy="48144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ятиугольник 101"/>
          <p:cNvSpPr/>
          <p:nvPr/>
        </p:nvSpPr>
        <p:spPr>
          <a:xfrm>
            <a:off x="5194817" y="2126364"/>
            <a:ext cx="328330" cy="20985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3018" y="2610503"/>
            <a:ext cx="1703554" cy="998311"/>
            <a:chOff x="1163466" y="2932979"/>
            <a:chExt cx="1703554" cy="998311"/>
          </a:xfrm>
        </p:grpSpPr>
        <p:sp>
          <p:nvSpPr>
            <p:cNvPr id="77" name="Овал 76"/>
            <p:cNvSpPr/>
            <p:nvPr/>
          </p:nvSpPr>
          <p:spPr>
            <a:xfrm>
              <a:off x="1163466" y="2932979"/>
              <a:ext cx="196516" cy="1884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281433" y="3292488"/>
              <a:ext cx="1585587" cy="6388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11 МАРТА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464438" y="2111614"/>
            <a:ext cx="330546" cy="516007"/>
            <a:chOff x="8090696" y="1948386"/>
            <a:chExt cx="452397" cy="984593"/>
          </a:xfrm>
        </p:grpSpPr>
        <p:sp>
          <p:nvSpPr>
            <p:cNvPr id="60" name="Пятиугольник 59"/>
            <p:cNvSpPr/>
            <p:nvPr/>
          </p:nvSpPr>
          <p:spPr>
            <a:xfrm>
              <a:off x="8101549" y="1948386"/>
              <a:ext cx="441544" cy="391886"/>
            </a:xfrm>
            <a:prstGeom prst="homePlat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090696" y="1962752"/>
              <a:ext cx="0" cy="970227"/>
            </a:xfrm>
            <a:prstGeom prst="line">
              <a:avLst/>
            </a:prstGeom>
            <a:ln w="15875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Овал 62"/>
          <p:cNvSpPr/>
          <p:nvPr/>
        </p:nvSpPr>
        <p:spPr>
          <a:xfrm>
            <a:off x="10080913" y="2563728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319074" y="3005740"/>
            <a:ext cx="1792118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09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ИЮЛЯ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163858" y="1569441"/>
            <a:ext cx="2890935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 </a:t>
            </a:r>
          </a:p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СОЦПРЕДПРИНИМАТЕЛЬСТВО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05993" y="4247357"/>
            <a:ext cx="270945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Обсуждение 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программы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общественными объединениями, уполномоченным и муниципальными образованиями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47783" y="3730184"/>
            <a:ext cx="1904286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АВГУСТ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868108" y="3756966"/>
            <a:ext cx="354233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АВГУСТ - СЕНТЯБРЬ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60895" y="4325954"/>
            <a:ext cx="285823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СОГЛАСОВАНИЕ программы </a:t>
            </a:r>
          </a:p>
          <a:p>
            <a:pPr algn="ctr">
              <a:lnSpc>
                <a:spcPts val="1400"/>
              </a:lnSpc>
            </a:pPr>
            <a:endParaRPr lang="ru-RU" sz="1600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ПРАВИТЕЛЬСТВЕ КРАСНОЯРСКОГО КРАЯ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110775" y="5140935"/>
            <a:ext cx="31696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УЧЕТОМ ПРЕДЛОЖЕНИЙ</a:t>
            </a:r>
          </a:p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проведенной работы</a:t>
            </a:r>
          </a:p>
        </p:txBody>
      </p:sp>
      <p:sp>
        <p:nvSpPr>
          <p:cNvPr id="105" name="Шеврон 104"/>
          <p:cNvSpPr/>
          <p:nvPr/>
        </p:nvSpPr>
        <p:spPr>
          <a:xfrm>
            <a:off x="7899454" y="4188200"/>
            <a:ext cx="3436351" cy="46617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205184" y="4304027"/>
            <a:ext cx="291410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утверждение программы </a:t>
            </a:r>
          </a:p>
          <a:p>
            <a:pPr algn="ctr">
              <a:lnSpc>
                <a:spcPts val="1400"/>
              </a:lnSpc>
            </a:pP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Принятие распоряжения Правительства края</a:t>
            </a: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684559" y="3728074"/>
            <a:ext cx="1929922" cy="66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ОКТЯБРЬ</a:t>
            </a:r>
          </a:p>
        </p:txBody>
      </p:sp>
      <p:sp>
        <p:nvSpPr>
          <p:cNvPr id="108" name="Пятиугольник 107"/>
          <p:cNvSpPr/>
          <p:nvPr/>
        </p:nvSpPr>
        <p:spPr>
          <a:xfrm>
            <a:off x="10163821" y="1449818"/>
            <a:ext cx="619591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83633" y="5950604"/>
            <a:ext cx="88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</a:rPr>
              <a:t>Проект программы опубликован на сайте </a:t>
            </a:r>
            <a:r>
              <a:rPr lang="en-US" sz="2400" b="1" cap="all" dirty="0">
                <a:solidFill>
                  <a:srgbClr val="C00000"/>
                </a:solidFill>
              </a:rPr>
              <a:t>krasmsp.ru</a:t>
            </a:r>
            <a:endParaRPr lang="ru-RU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2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304548" y="960530"/>
            <a:ext cx="941890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25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0" y="1622793"/>
            <a:ext cx="666141" cy="8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60810" y="1905414"/>
            <a:ext cx="4429669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rgbClr val="820000"/>
                </a:solidFill>
              </a:rPr>
              <a:t>АГЕНТСТВО РАЗВИТИЯ МАЛОГО </a:t>
            </a: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rgbClr val="820000"/>
                </a:solidFill>
              </a:rPr>
              <a:t>И СРЕДНЕГО ПРЕДПРИНИМАТЕЛЬСТВА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76969" y="2365716"/>
            <a:ext cx="422994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Бочарова Татьяна Витальевна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9349" y="6214640"/>
            <a:ext cx="730457" cy="509735"/>
            <a:chOff x="0" y="6381328"/>
            <a:chExt cx="730457" cy="51244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9807" y="6393838"/>
            <a:ext cx="10825128" cy="56315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6146" y="6450153"/>
            <a:ext cx="1195849" cy="27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1289" y="4767516"/>
            <a:ext cx="2783446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ОФИЦИАЛЬНАЯ ГРУППА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ВКонтакте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vk.com/krasmsp24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4883" y="3863035"/>
            <a:ext cx="2731812" cy="64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ОФИЦИАЛЬНАЯ СТРАНИЦА на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facebook.com/krasmsp24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64883" y="5674536"/>
            <a:ext cx="32730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НЕОФИЦИАЛЬНЫЙ КАНАЛ в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Telegram</a:t>
            </a:r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PRO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бизнес. Регион24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t.me/PRObusiness_region24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10" descr="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85" y="4719179"/>
            <a:ext cx="718663" cy="6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acebook — Выполните вход или зарегистрируйтес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36" y="3836718"/>
            <a:ext cx="655794" cy="6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Чат в Телеграмм — Сообщество «Off Road Челябинск» на DRIVE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1076" r="23054" b="35153"/>
          <a:stretch/>
        </p:blipFill>
        <p:spPr bwMode="auto">
          <a:xfrm>
            <a:off x="5992757" y="5623489"/>
            <a:ext cx="902166" cy="6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0696146" y="2794044"/>
            <a:ext cx="1210147" cy="1196691"/>
            <a:chOff x="1508760" y="1383029"/>
            <a:chExt cx="557221" cy="561663"/>
          </a:xfrm>
        </p:grpSpPr>
        <p:sp>
          <p:nvSpPr>
            <p:cNvPr id="13" name="Овал 12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238125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238125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238125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Шеврон 15"/>
          <p:cNvSpPr/>
          <p:nvPr/>
        </p:nvSpPr>
        <p:spPr>
          <a:xfrm>
            <a:off x="0" y="3180344"/>
            <a:ext cx="11325211" cy="378745"/>
          </a:xfrm>
          <a:prstGeom prst="chevron">
            <a:avLst>
              <a:gd name="adj" fmla="val 7124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4985" y="3330665"/>
            <a:ext cx="5758746" cy="14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 СВЯЗИ С БИЗНЕСОМ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83" y="1608720"/>
            <a:ext cx="1284060" cy="1284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4358" y="2483404"/>
            <a:ext cx="1604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</a:rPr>
              <a:t>krasmsp.ru</a:t>
            </a:r>
            <a:endParaRPr lang="ru-RU" sz="2400" b="1" dirty="0">
              <a:solidFill>
                <a:srgbClr val="82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9929" y="5177741"/>
            <a:ext cx="2937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60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600" dirty="0"/>
          </a:p>
        </p:txBody>
      </p:sp>
      <p:pic>
        <p:nvPicPr>
          <p:cNvPr id="3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900854" y="3727397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9929" y="4583667"/>
            <a:ext cx="631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A2916"/>
                </a:solidFill>
                <a:latin typeface="Raleway"/>
              </a:rPr>
              <a:t>МНОГОКАНАЛЬНЫЙ ТЕЛЕФОН</a:t>
            </a:r>
          </a:p>
          <a:p>
            <a:r>
              <a:rPr lang="ru-RU" sz="1600" b="1" u="sng" dirty="0">
                <a:solidFill>
                  <a:srgbClr val="5A2916"/>
                </a:solidFill>
                <a:latin typeface="Circle"/>
                <a:hlinkClick r:id="rId8"/>
              </a:rPr>
              <a:t>8 800 234 0 124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002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047" y="437181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ПРАВИТЕЛЬСТВО КРАСНОЯРСКОГО КРАЯ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7" y="303646"/>
            <a:ext cx="754679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2253364" y="1516536"/>
            <a:ext cx="7951673" cy="455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орган исполнительной власти края, выделенный из министерства экономики и регионального развития края 01.09.2020</a:t>
            </a:r>
          </a:p>
        </p:txBody>
      </p:sp>
      <p:pic>
        <p:nvPicPr>
          <p:cNvPr id="1026" name="Picture 2" descr="http://www.sf-kras.ru/wp-content/uploads/2015/01/logo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4" y="3028293"/>
            <a:ext cx="2865391" cy="100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4" y="2792809"/>
            <a:ext cx="2185692" cy="148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68" y="2873972"/>
            <a:ext cx="2351709" cy="131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" name="Прямоугольник 79"/>
          <p:cNvSpPr/>
          <p:nvPr/>
        </p:nvSpPr>
        <p:spPr>
          <a:xfrm>
            <a:off x="4839225" y="4450452"/>
            <a:ext cx="3134266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поддержки предпринимательства (РЦПП)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экспорта (ЦПЭ)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кластерного развития (ЦКР)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компетенций </a:t>
            </a:r>
            <a:b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производительности труда Красноярского края (РЦК)  </a:t>
            </a: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9088" y="4331975"/>
            <a:ext cx="390876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 Фонда «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представитель Фонда содействия инновациям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Территориальное представительство Центра стандартизации в инновационной сфере Группы РОСНАНО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023030" y="4450452"/>
            <a:ext cx="2364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Содействие развитию научной, научно-технической и инновационной деятельности на территории Красноярского края</a:t>
            </a: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6068077" y="2229369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1846256" y="222510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10043658" y="222510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297702" y="3404207"/>
            <a:ext cx="8009227" cy="3453793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6" name="Диаграмма 225"/>
          <p:cNvGraphicFramePr/>
          <p:nvPr>
            <p:extLst>
              <p:ext uri="{D42A27DB-BD31-4B8C-83A1-F6EECF244321}">
                <p14:modId xmlns:p14="http://schemas.microsoft.com/office/powerpoint/2010/main" val="1491263287"/>
              </p:ext>
            </p:extLst>
          </p:nvPr>
        </p:nvGraphicFramePr>
        <p:xfrm>
          <a:off x="445324" y="424201"/>
          <a:ext cx="9796139" cy="40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1526319378"/>
              </p:ext>
            </p:extLst>
          </p:nvPr>
        </p:nvGraphicFramePr>
        <p:xfrm>
          <a:off x="2407443" y="973299"/>
          <a:ext cx="9801310" cy="28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Диаграмма 84"/>
          <p:cNvGraphicFramePr/>
          <p:nvPr/>
        </p:nvGraphicFramePr>
        <p:xfrm>
          <a:off x="1611626" y="2284904"/>
          <a:ext cx="7365556" cy="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4958" y="188470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СТАТИСТИЧЕСКИЙ ПРОФИЛЬ СЕКТОРА МСП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Прямоугольник 19"/>
          <p:cNvSpPr/>
          <p:nvPr/>
        </p:nvSpPr>
        <p:spPr>
          <a:xfrm>
            <a:off x="9841341" y="1181562"/>
            <a:ext cx="1980766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8697239" y="1877796"/>
            <a:ext cx="2134195" cy="30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ОТРАСЛЕВАЯ СТРУКТУРА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9651078" y="1401828"/>
            <a:ext cx="2283015" cy="868123"/>
            <a:chOff x="7537232" y="1906563"/>
            <a:chExt cx="2883662" cy="98572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023436" y="2404860"/>
              <a:ext cx="239745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ТОРГОВЛЯ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ПРЕДОСТАВЛЕНИЕ УСЛУГ НАСЕЛЕНИЮ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ТУРИЗМ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7537232" y="1906563"/>
              <a:ext cx="1898697" cy="985729"/>
              <a:chOff x="7537232" y="1906563"/>
              <a:chExt cx="1898697" cy="985729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7537232" y="1906563"/>
                <a:ext cx="1898697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МАЛЫЙ БИЗНЕС</a:t>
                </a:r>
              </a:p>
            </p:txBody>
          </p: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7971013" y="2240008"/>
                <a:ext cx="0" cy="652284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9339390" y="2138009"/>
            <a:ext cx="2785072" cy="903310"/>
            <a:chOff x="6996293" y="3223797"/>
            <a:chExt cx="3901488" cy="9985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915883" y="3734930"/>
              <a:ext cx="298189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ОБРАБАТЫВАЮЩАЯ ПРОМЫШЛЕННОСТЬ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СТРОИТЕЛЬСТВО 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СЕЛЬСКОЕ ХОЗЯЙСТВО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996293" y="3223797"/>
              <a:ext cx="2672842" cy="935449"/>
              <a:chOff x="6996293" y="3223797"/>
              <a:chExt cx="2672842" cy="935449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6996293" y="3223797"/>
                <a:ext cx="2672842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СРЕДНИЙ БИЗНЕС</a:t>
                </a:r>
              </a:p>
            </p:txBody>
          </p:sp>
          <p:cxnSp>
            <p:nvCxnSpPr>
              <p:cNvPr id="92" name="Прямая со стрелкой 91"/>
              <p:cNvCxnSpPr/>
              <p:nvPr/>
            </p:nvCxnSpPr>
            <p:spPr>
              <a:xfrm flipV="1">
                <a:off x="7915881" y="3613451"/>
                <a:ext cx="0" cy="545795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Группа 223"/>
          <p:cNvGrpSpPr/>
          <p:nvPr/>
        </p:nvGrpSpPr>
        <p:grpSpPr>
          <a:xfrm>
            <a:off x="5035690" y="758293"/>
            <a:ext cx="4221549" cy="440935"/>
            <a:chOff x="5091294" y="981494"/>
            <a:chExt cx="4205541" cy="440935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133357" y="981494"/>
              <a:ext cx="4163478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Число субъектов МСП (Красноярский край), тыс. ед.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5091294" y="1147726"/>
              <a:ext cx="267059" cy="125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 flipV="1">
            <a:off x="7855183" y="2539792"/>
            <a:ext cx="324614" cy="4444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801645" y="2260798"/>
            <a:ext cx="822649" cy="25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 2021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829238" y="1446432"/>
            <a:ext cx="795056" cy="28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ПРОГНОЗНОЕ ЗНАЧЕНИЕ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V="1">
            <a:off x="9331716" y="855785"/>
            <a:ext cx="11576" cy="2272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6372253" y="1414084"/>
            <a:ext cx="1505591" cy="26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744830"/>
                </a:solidFill>
                <a:latin typeface="Arial Black" panose="020B0A04020102020204" pitchFamily="34" charset="0"/>
              </a:rPr>
              <a:t>+ 1,1%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6753565" y="1561500"/>
            <a:ext cx="1505591" cy="423092"/>
            <a:chOff x="6643916" y="2234531"/>
            <a:chExt cx="1505591" cy="359336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6643916" y="2234531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+ 2,2%</a:t>
              </a:r>
            </a:p>
          </p:txBody>
        </p:sp>
        <p:cxnSp>
          <p:nvCxnSpPr>
            <p:cNvPr id="182" name="Прямая со стрелкой 181"/>
            <p:cNvCxnSpPr/>
            <p:nvPr/>
          </p:nvCxnSpPr>
          <p:spPr>
            <a:xfrm flipH="1">
              <a:off x="6732533" y="2547039"/>
              <a:ext cx="959136" cy="46828"/>
            </a:xfrm>
            <a:prstGeom prst="straightConnector1">
              <a:avLst/>
            </a:prstGeom>
            <a:ln w="22225">
              <a:solidFill>
                <a:schemeClr val="accent6">
                  <a:lumMod val="40000"/>
                  <a:lumOff val="6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Прямая соединительная линия 129"/>
          <p:cNvCxnSpPr/>
          <p:nvPr/>
        </p:nvCxnSpPr>
        <p:spPr>
          <a:xfrm flipV="1">
            <a:off x="9336384" y="3404206"/>
            <a:ext cx="0" cy="3425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2126426" y="4522089"/>
            <a:ext cx="2383414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ШАРЫПОВСКИЙ МУНИЦИПАЛЬНЫЙ ОКРУГ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258050" y="3426300"/>
            <a:ext cx="2240874" cy="893983"/>
            <a:chOff x="7243486" y="5241573"/>
            <a:chExt cx="2281971" cy="174928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243486" y="5241573"/>
              <a:ext cx="1982182" cy="1749288"/>
              <a:chOff x="1976849" y="2107236"/>
              <a:chExt cx="1982182" cy="1596727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959819" y="2770264"/>
                <a:ext cx="999212" cy="4073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8142751" y="5628617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1 208</a:t>
              </a: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/>
            <p:cNvSpPr/>
            <p:nvPr/>
          </p:nvSpPr>
          <p:spPr>
            <a:xfrm>
              <a:off x="7421043" y="6064843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274 ЮЛ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464194" y="63897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934 ИП</a:t>
              </a: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2317474" y="2466975"/>
            <a:ext cx="1257576" cy="5426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549650" y="2466975"/>
            <a:ext cx="1228450" cy="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772025" y="2466975"/>
            <a:ext cx="1212850" cy="6350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982776" y="2530475"/>
            <a:ext cx="1226514" cy="9380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89943" y="2392635"/>
            <a:ext cx="7925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- 5,4%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141606" y="3723551"/>
            <a:ext cx="2142062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Г. ШАРЫПОВО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343292" y="3404205"/>
            <a:ext cx="2793595" cy="3425093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457978" y="4863354"/>
            <a:ext cx="2557449" cy="413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ДИНАМИКА ИЗМЕНЕНИЙ </a:t>
            </a:r>
          </a:p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2020 ГОДУ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416771" y="5349762"/>
            <a:ext cx="1505591" cy="6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2400" b="1" dirty="0">
                <a:solidFill>
                  <a:srgbClr val="8E0000"/>
                </a:solidFill>
                <a:latin typeface="Arial Black" panose="020B0A04020102020204" pitchFamily="34" charset="0"/>
              </a:rPr>
              <a:t>+ 2,2%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702502" y="5539241"/>
            <a:ext cx="1303727" cy="1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ТЫС.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РАБОЧИХ МЕСТ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416771" y="6025833"/>
            <a:ext cx="1301707" cy="327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+ 45,3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693973" y="5936272"/>
            <a:ext cx="1152193" cy="33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ТЫС.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САМОЗАНЯТЫХ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694493" y="3679902"/>
            <a:ext cx="2183720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895" y="3906536"/>
            <a:ext cx="1274737" cy="772568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2143319" y="5405136"/>
            <a:ext cx="2496459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УЖУРСКИЙ РАЙОН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140413" y="6170071"/>
            <a:ext cx="2706988" cy="58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ЗАТО П. СОЛНЕЧНЫЙ</a:t>
            </a:r>
          </a:p>
        </p:txBody>
      </p:sp>
      <p:pic>
        <p:nvPicPr>
          <p:cNvPr id="110" name="Picture 2" descr="http://www.krskstate.ru/dat/Image/0/gerb/sharypov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" b="99522" l="10000" r="90000">
                        <a14:foregroundMark x1="48000" y1="56938" x2="48000" y2="56938"/>
                        <a14:foregroundMark x1="50667" y1="63158" x2="50667" y2="63158"/>
                        <a14:foregroundMark x1="60667" y1="64593" x2="60667" y2="64593"/>
                        <a14:foregroundMark x1="36667" y1="58852" x2="36667" y2="58852"/>
                        <a14:foregroundMark x1="44000" y1="58852" x2="44000" y2="58852"/>
                        <a14:foregroundMark x1="32000" y1="58852" x2="32000" y2="58852"/>
                        <a14:foregroundMark x1="56000" y1="65550" x2="56000" y2="65550"/>
                        <a14:foregroundMark x1="68000" y1="63158" x2="68000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6" y="3499520"/>
            <a:ext cx="537108" cy="7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www.krskstate.ru/dat/Image/0/gerb/sharypovsky_rayo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5" y="4375019"/>
            <a:ext cx="454601" cy="7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http://www.krskstate.ru/dat/Image/0/gerb/uzhurskiy_rayon_gerb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74" y="5450018"/>
            <a:ext cx="434171" cy="5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Герб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42" y="6189717"/>
            <a:ext cx="501958" cy="6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Группа 113"/>
          <p:cNvGrpSpPr/>
          <p:nvPr/>
        </p:nvGrpSpPr>
        <p:grpSpPr>
          <a:xfrm>
            <a:off x="7258050" y="4357749"/>
            <a:ext cx="2436264" cy="856096"/>
            <a:chOff x="7243486" y="5241573"/>
            <a:chExt cx="2499672" cy="1749288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7243486" y="5241573"/>
              <a:ext cx="1929206" cy="1749288"/>
              <a:chOff x="1976849" y="2107236"/>
              <a:chExt cx="1929206" cy="1596727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2906843" y="2787561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16" name="Прямоугольник 115"/>
            <p:cNvSpPr/>
            <p:nvPr/>
          </p:nvSpPr>
          <p:spPr>
            <a:xfrm>
              <a:off x="8360452" y="5624181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248</a:t>
              </a: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Прямоугольник 121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43 ЮЛ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7436220" y="63561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205 ИП</a:t>
              </a: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7258052" y="5259478"/>
            <a:ext cx="2460916" cy="795603"/>
            <a:chOff x="7243486" y="5241573"/>
            <a:chExt cx="2506048" cy="1749288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7243486" y="5241573"/>
              <a:ext cx="1960698" cy="1749288"/>
              <a:chOff x="1976849" y="2107236"/>
              <a:chExt cx="1960698" cy="1596727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2938335" y="2807971"/>
                <a:ext cx="999212" cy="4073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31" name="Прямоугольник 130"/>
            <p:cNvSpPr/>
            <p:nvPr/>
          </p:nvSpPr>
          <p:spPr>
            <a:xfrm>
              <a:off x="8366828" y="5573849"/>
              <a:ext cx="1382706" cy="51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405</a:t>
              </a: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Прямоугольник 132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58 ЮЛ</a:t>
              </a: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7436220" y="6356127"/>
              <a:ext cx="1413061" cy="367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347 ИП</a:t>
              </a: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7258051" y="6100713"/>
            <a:ext cx="2561662" cy="722025"/>
            <a:chOff x="7243486" y="5241573"/>
            <a:chExt cx="2485331" cy="1749288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6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44" name="Прямоугольник 143"/>
            <p:cNvSpPr/>
            <p:nvPr/>
          </p:nvSpPr>
          <p:spPr>
            <a:xfrm>
              <a:off x="8346111" y="5584613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120</a:t>
              </a: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Прямоугольник 145"/>
            <p:cNvSpPr/>
            <p:nvPr/>
          </p:nvSpPr>
          <p:spPr>
            <a:xfrm>
              <a:off x="7504686" y="6050386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10 ЮЛ</a:t>
              </a: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461381" y="6417095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110 ИП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6986" y="3486106"/>
            <a:ext cx="1096890" cy="1059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7425" y="4101709"/>
            <a:ext cx="889051" cy="12085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5660" y="5128052"/>
            <a:ext cx="1165468" cy="985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/>
          <a:srcRect b="3527"/>
          <a:stretch/>
        </p:blipFill>
        <p:spPr>
          <a:xfrm>
            <a:off x="4495276" y="5918121"/>
            <a:ext cx="925598" cy="8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565" y="238352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ПРОГРАММА: ЦЕЛЬ И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3513" y="713375"/>
            <a:ext cx="5464018" cy="170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lnSpc>
                <a:spcPts val="22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увеличение </a:t>
            </a:r>
          </a:p>
          <a:p>
            <a:pPr>
              <a:lnSpc>
                <a:spcPts val="22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количества занятых </a:t>
            </a:r>
          </a:p>
          <a:p>
            <a:pPr>
              <a:lnSpc>
                <a:spcPts val="22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секторе </a:t>
            </a:r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Красноярского края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41881" y="293855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91349" y="5397466"/>
            <a:ext cx="5045527" cy="119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роли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доходов Консолидированного бюджета Красноярского края за счет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отраслевой структуры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85048" y="3721974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2861" y="2873859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государственной поддержки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85048" y="4738631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6968516" y="3791858"/>
            <a:ext cx="5181600" cy="6385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448487" y="1318708"/>
            <a:ext cx="1091088" cy="417966"/>
            <a:chOff x="6874312" y="5884042"/>
            <a:chExt cx="1364564" cy="384352"/>
          </a:xfrm>
        </p:grpSpPr>
        <p:sp>
          <p:nvSpPr>
            <p:cNvPr id="31" name="Шеврон 30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>
              <a:off x="7312647" y="5884042"/>
              <a:ext cx="481118" cy="38435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>
              <a:off x="7757758" y="5884042"/>
              <a:ext cx="481118" cy="384352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Шеврон 33"/>
          <p:cNvSpPr/>
          <p:nvPr/>
        </p:nvSpPr>
        <p:spPr>
          <a:xfrm>
            <a:off x="722933" y="2439243"/>
            <a:ext cx="11002447" cy="4282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523530" y="2451489"/>
            <a:ext cx="2270269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020606" y="752341"/>
            <a:ext cx="3485974" cy="1527805"/>
            <a:chOff x="7798899" y="936666"/>
            <a:chExt cx="3832320" cy="168721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7798899" y="1774145"/>
              <a:ext cx="2947430" cy="61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7616799" y="1216909"/>
            <a:ext cx="2713898" cy="1004339"/>
            <a:chOff x="8040696" y="1312098"/>
            <a:chExt cx="2713898" cy="1004339"/>
          </a:xfrm>
        </p:grpSpPr>
        <p:sp>
          <p:nvSpPr>
            <p:cNvPr id="21" name="TextBox 20"/>
            <p:cNvSpPr txBox="1"/>
            <p:nvPr/>
          </p:nvSpPr>
          <p:spPr>
            <a:xfrm>
              <a:off x="8040696" y="1312098"/>
              <a:ext cx="2288755" cy="416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1600" b="1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388342" y="1671144"/>
              <a:ext cx="2366252" cy="645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429,9 </a:t>
              </a:r>
            </a:p>
            <a:p>
              <a:r>
                <a:rPr lang="ru-RU" sz="1400" b="1" cap="all" dirty="0">
                  <a:ln w="1016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тыс. человек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098978" y="7624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213458" y="5515322"/>
            <a:ext cx="1957163" cy="991927"/>
            <a:chOff x="1599053" y="5293410"/>
            <a:chExt cx="1957163" cy="9919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6669" y="5293410"/>
              <a:ext cx="380882" cy="38088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192" y="5583714"/>
              <a:ext cx="380882" cy="38088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8846" y="5380229"/>
              <a:ext cx="170338" cy="170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9053" y="5908432"/>
              <a:ext cx="170338" cy="16804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5878" y="5654569"/>
              <a:ext cx="170338" cy="170338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3865" y="5436916"/>
              <a:ext cx="170338" cy="17033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011" y="6114999"/>
              <a:ext cx="170338" cy="17033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9526" y="5774155"/>
              <a:ext cx="170338" cy="17033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969250" y="5576451"/>
              <a:ext cx="371423" cy="23017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714015" y="5957094"/>
              <a:ext cx="71217" cy="15334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00939" y="5599090"/>
              <a:ext cx="183584" cy="998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756117" y="5536326"/>
              <a:ext cx="22481" cy="616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50" idx="1"/>
            </p:cNvCxnSpPr>
            <p:nvPr/>
          </p:nvCxnSpPr>
          <p:spPr>
            <a:xfrm flipV="1">
              <a:off x="3041345" y="5739738"/>
              <a:ext cx="344533" cy="4000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53" idx="1"/>
            </p:cNvCxnSpPr>
            <p:nvPr/>
          </p:nvCxnSpPr>
          <p:spPr>
            <a:xfrm flipV="1">
              <a:off x="1774947" y="5859324"/>
              <a:ext cx="554579" cy="12947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47" idx="1"/>
            </p:cNvCxnSpPr>
            <p:nvPr/>
          </p:nvCxnSpPr>
          <p:spPr>
            <a:xfrm flipV="1">
              <a:off x="2499864" y="5774155"/>
              <a:ext cx="162328" cy="71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/>
          <p:cNvSpPr/>
          <p:nvPr/>
        </p:nvSpPr>
        <p:spPr>
          <a:xfrm flipH="1">
            <a:off x="775544" y="2442475"/>
            <a:ext cx="4981163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ПРЕДПОСЫЛКИ РАЗРАБОТКИ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41881" y="5515739"/>
            <a:ext cx="827852" cy="855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59749" y="4550307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ПРИОРИТИЗАЦИИ ОТРАСЛЕЙ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27878" y="299955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71045" y="378297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418858" y="2934861"/>
            <a:ext cx="4337849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комплексной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господдержки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отраслевых мер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71045" y="4722226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4513" y="3852860"/>
            <a:ext cx="4726396" cy="6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синхронизации мер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и налаживания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межведомственного взаимодействия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45746" y="4611309"/>
            <a:ext cx="4735163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привлечения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допОЛНИТЕЛЬНЫХ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средств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 федерального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6193" y="3809467"/>
            <a:ext cx="453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благоприятных условий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развития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236320"/>
            <a:ext cx="1391763" cy="10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Прямая соединительная линия 107"/>
          <p:cNvCxnSpPr>
            <a:stCxn id="96" idx="0"/>
            <a:endCxn id="54" idx="0"/>
          </p:cNvCxnSpPr>
          <p:nvPr/>
        </p:nvCxnSpPr>
        <p:spPr>
          <a:xfrm flipH="1">
            <a:off x="2007091" y="1287454"/>
            <a:ext cx="22799" cy="351319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4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895484" y="247145"/>
            <a:ext cx="93198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СТРАТЕГИЧЕСКИЕ ИНИЦИАТИВЫ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093355" y="1360568"/>
            <a:ext cx="1" cy="351574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147956" y="2063368"/>
            <a:ext cx="4490306" cy="32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СИСТЕМЫ ФИНАНСОВОЙ ПОДДЕРЖКИ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158543" y="1231713"/>
            <a:ext cx="5600175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158200" y="3001778"/>
            <a:ext cx="4124822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 СПРОСА НА ПРОДУКЦИЮ СУБЪЕКТОВ МСП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163698" y="3924335"/>
            <a:ext cx="5206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158200" y="4734136"/>
            <a:ext cx="4115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ПРЕДПРИНИМАТЕЛЬСТВА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312375" y="5370469"/>
            <a:ext cx="5747992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1187772" y="1130318"/>
            <a:ext cx="940376" cy="924745"/>
            <a:chOff x="1219862" y="1299921"/>
            <a:chExt cx="940376" cy="924745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219862" y="129992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96" name="Овал 95"/>
            <p:cNvSpPr/>
            <p:nvPr/>
          </p:nvSpPr>
          <p:spPr>
            <a:xfrm>
              <a:off x="1963722" y="1457057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187772" y="1983225"/>
            <a:ext cx="929288" cy="924745"/>
            <a:chOff x="1287115" y="1426110"/>
            <a:chExt cx="929288" cy="92474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1287115" y="1426110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19887" y="163450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222391" y="2843593"/>
            <a:ext cx="913424" cy="924745"/>
            <a:chOff x="1231988" y="1517897"/>
            <a:chExt cx="913424" cy="924745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1231988" y="1517897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948896" y="1711258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213404" y="3669327"/>
            <a:ext cx="878596" cy="924745"/>
            <a:chOff x="1233447" y="1670901"/>
            <a:chExt cx="878596" cy="924745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233447" y="167090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5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915527" y="196556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224646" y="452433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4" name="Овал 53"/>
          <p:cNvSpPr/>
          <p:nvPr/>
        </p:nvSpPr>
        <p:spPr>
          <a:xfrm>
            <a:off x="1908833" y="4800644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/>
          </a:p>
        </p:txBody>
      </p:sp>
      <p:grpSp>
        <p:nvGrpSpPr>
          <p:cNvPr id="2" name="Группа 1"/>
          <p:cNvGrpSpPr/>
          <p:nvPr/>
        </p:nvGrpSpPr>
        <p:grpSpPr>
          <a:xfrm>
            <a:off x="1074735" y="5370469"/>
            <a:ext cx="7582706" cy="1370712"/>
            <a:chOff x="2062012" y="4905865"/>
            <a:chExt cx="7051515" cy="137071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062012" y="4905865"/>
              <a:ext cx="7051515" cy="1370712"/>
              <a:chOff x="2661843" y="4667304"/>
              <a:chExt cx="7051515" cy="1370712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2661843" y="4795427"/>
                <a:ext cx="1" cy="111515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Прямоугольник 76"/>
              <p:cNvSpPr/>
              <p:nvPr/>
            </p:nvSpPr>
            <p:spPr>
              <a:xfrm>
                <a:off x="2858438" y="4667304"/>
                <a:ext cx="6854920" cy="416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16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ДАННЫЕ ОПРОСОВ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099676" y="5105182"/>
                <a:ext cx="4517822" cy="633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6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ПРЕДПРИНИМАТЕЛЕЙ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ОТМЕТИЛИ </a:t>
                </a:r>
                <a:r>
                  <a:rPr lang="ru-RU" sz="10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НЕДОСТАТОЧНОЕ КОЛИЧЕСТВО ИНФОРМАЦИИ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 МЕРАХ ГОСУДАРСТВЕННОЙ ПОДДЕРЖКИ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2844680" y="5113271"/>
                <a:ext cx="2550991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4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50%</a:t>
                </a: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268402" y="5174555"/>
              <a:ext cx="1565203" cy="383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более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833805" y="1158387"/>
            <a:ext cx="843176" cy="4190446"/>
            <a:chOff x="6874312" y="5884042"/>
            <a:chExt cx="802562" cy="384352"/>
          </a:xfrm>
        </p:grpSpPr>
        <p:sp>
          <p:nvSpPr>
            <p:cNvPr id="44" name="Шеврон 43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>
                <a:gd name="adj" fmla="val 8158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7036082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врон 45"/>
            <p:cNvSpPr/>
            <p:nvPr/>
          </p:nvSpPr>
          <p:spPr>
            <a:xfrm>
              <a:off x="7195756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81699" y="314741"/>
            <a:ext cx="4103184" cy="1527805"/>
            <a:chOff x="6776875" y="936666"/>
            <a:chExt cx="4854344" cy="168721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>
              <a:stCxn id="52" idx="2"/>
            </p:cNvCxnSpPr>
            <p:nvPr/>
          </p:nvCxnSpPr>
          <p:spPr>
            <a:xfrm flipH="1">
              <a:off x="6776875" y="1770662"/>
              <a:ext cx="3927767" cy="91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7228896" y="2093037"/>
            <a:ext cx="2674931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000"/>
              </a:lnSpc>
            </a:pP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401,0 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429,9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99501" y="105454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571354" y="647605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18954" y="4075973"/>
            <a:ext cx="223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Охват количества СМСП получивших поддержку инфраструктуры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18954" y="2044577"/>
            <a:ext cx="19816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Численность занятых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сфере МСП, </a:t>
            </a:r>
            <a:r>
              <a:rPr lang="ru-RU" sz="1400" b="1" cap="all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тыс. человек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18954" y="3191970"/>
            <a:ext cx="22045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объем инвестиций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секторе МСП </a:t>
            </a:r>
            <a:r>
              <a:rPr lang="ru-RU" sz="1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(малые)</a:t>
            </a:r>
            <a:r>
              <a:rPr lang="ru-RU" sz="1000" b="1" cap="all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МЛРД РУБ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0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41122" y="3208962"/>
            <a:ext cx="2290400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24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056782" y="4357567"/>
            <a:ext cx="2369818" cy="40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15%</a:t>
            </a:r>
            <a:endParaRPr lang="ru-RU" sz="1400" b="1" cap="all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98420" y="1193627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2020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80" name="Шеврон 79"/>
          <p:cNvSpPr/>
          <p:nvPr/>
        </p:nvSpPr>
        <p:spPr>
          <a:xfrm>
            <a:off x="8605479" y="2296536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Шеврон 84"/>
          <p:cNvSpPr/>
          <p:nvPr/>
        </p:nvSpPr>
        <p:spPr>
          <a:xfrm>
            <a:off x="8618116" y="3448892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8624390" y="1301516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8605479" y="4494085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6" y="269475"/>
            <a:ext cx="1391763" cy="10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Группа 247"/>
          <p:cNvGrpSpPr/>
          <p:nvPr/>
        </p:nvGrpSpPr>
        <p:grpSpPr>
          <a:xfrm>
            <a:off x="1731586" y="2297862"/>
            <a:ext cx="1546820" cy="3222254"/>
            <a:chOff x="9133093" y="3957194"/>
            <a:chExt cx="1023540" cy="2104230"/>
          </a:xfrm>
        </p:grpSpPr>
        <p:pic>
          <p:nvPicPr>
            <p:cNvPr id="58" name="Picture 2" descr="Охотпользователи Красноярского края - Служба по охране, контролю и  регулированию использования объектов животного мира и среды их обитания Красноярского  кра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093" y="3957194"/>
              <a:ext cx="989731" cy="210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9156367" y="4756743"/>
              <a:ext cx="1000266" cy="896277"/>
              <a:chOff x="2124060" y="3804823"/>
              <a:chExt cx="1857698" cy="174332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124060" y="3804823"/>
                <a:ext cx="1857698" cy="1743324"/>
                <a:chOff x="2539220" y="3905264"/>
                <a:chExt cx="1857698" cy="174332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2772014" y="4133692"/>
                  <a:ext cx="1380986" cy="1369373"/>
                </a:xfrm>
                <a:prstGeom prst="ellipse">
                  <a:avLst/>
                </a:prstGeom>
                <a:noFill/>
                <a:ln w="47625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39220" y="3905264"/>
                  <a:ext cx="1857698" cy="1743324"/>
                </a:xfrm>
                <a:prstGeom prst="ellipse">
                  <a:avLst/>
                </a:prstGeom>
                <a:noFill/>
                <a:ln w="88900">
                  <a:solidFill>
                    <a:schemeClr val="bg1">
                      <a:lumMod val="75000"/>
                      <a:alpha val="2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Овал 89"/>
              <p:cNvSpPr/>
              <p:nvPr/>
            </p:nvSpPr>
            <p:spPr>
              <a:xfrm>
                <a:off x="2383449" y="4016986"/>
                <a:ext cx="1354392" cy="1362529"/>
              </a:xfrm>
              <a:prstGeom prst="ellipse">
                <a:avLst/>
              </a:prstGeom>
              <a:noFill/>
              <a:ln w="88900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330782" y="4310335"/>
              <a:ext cx="795924" cy="1417147"/>
              <a:chOff x="10478760" y="3227504"/>
              <a:chExt cx="1105306" cy="2364422"/>
            </a:xfrm>
          </p:grpSpPr>
          <p:pic>
            <p:nvPicPr>
              <p:cNvPr id="61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733397" y="3227504"/>
                <a:ext cx="412141" cy="72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78760" y="3850235"/>
                <a:ext cx="279027" cy="488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250160" y="3795459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71547" y="5111821"/>
                <a:ext cx="273991" cy="48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82064" y="4156417"/>
                <a:ext cx="345494" cy="60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99428" y="4227927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140524" y="4285525"/>
                <a:ext cx="249989" cy="43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9" name="Прямая со стрелкой 148"/>
          <p:cNvCxnSpPr/>
          <p:nvPr/>
        </p:nvCxnSpPr>
        <p:spPr>
          <a:xfrm flipV="1">
            <a:off x="4734508" y="3225800"/>
            <a:ext cx="5460417" cy="375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4740375" y="3235298"/>
            <a:ext cx="0" cy="6786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>
            <a:off x="3336361" y="3951016"/>
            <a:ext cx="2171" cy="62812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10182225" y="2432050"/>
            <a:ext cx="7815" cy="79524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40235" y="2076805"/>
            <a:ext cx="26777" cy="331508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5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656962" y="3862682"/>
            <a:ext cx="3945927" cy="1171598"/>
            <a:chOff x="630419" y="3816573"/>
            <a:chExt cx="3945927" cy="125004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21644" y="4589989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630419" y="448726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2711" y="381657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08829" y="4591483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402778" y="3825070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8775504" y="1270650"/>
            <a:ext cx="2385074" cy="56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ТЕРРИТОРИИ РЕГИОНА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218699" y="2280488"/>
            <a:ext cx="117356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818779" y="1062841"/>
            <a:ext cx="313128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3200" b="1" dirty="0">
                <a:solidFill>
                  <a:srgbClr val="820000"/>
                </a:solidFill>
                <a:latin typeface="Arial Black" panose="020B0A04020102020204" pitchFamily="34" charset="0"/>
              </a:rPr>
              <a:t>100% ОХВАТ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1099874" y="6243730"/>
            <a:ext cx="10800223" cy="532690"/>
            <a:chOff x="1115038" y="6179091"/>
            <a:chExt cx="10521906" cy="53269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75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0" name="Прямоугольник 99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97" name="Прямоугольник 96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4814772" y="3132919"/>
            <a:ext cx="1173568" cy="56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4631592" y="3133049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460754" y="3912987"/>
            <a:ext cx="1701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Ачинск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Норильск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Лесосибирск</a:t>
            </a:r>
            <a:endParaRPr lang="ru-RU" sz="1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КУРАГИНСКИЙ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58247" y="1830945"/>
            <a:ext cx="188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открытие центров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61 МО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края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7581" y="3915265"/>
            <a:ext cx="187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Минусинск Железногорск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Зеленогорск 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461" y="1992421"/>
            <a:ext cx="2579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открытИЕ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центрОВ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5095" y="3908969"/>
            <a:ext cx="18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НАЗАРОВО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rgbClr val="C00000"/>
                </a:solidFill>
              </a:rPr>
              <a:t>Шарыпово       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КАРАТУЗСКИЙ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Шушенский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Ермаковский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          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0" name="Группа 259"/>
          <p:cNvGrpSpPr/>
          <p:nvPr/>
        </p:nvGrpSpPr>
        <p:grpSpPr>
          <a:xfrm>
            <a:off x="4850003" y="3626391"/>
            <a:ext cx="5265467" cy="279373"/>
            <a:chOff x="5413824" y="2830085"/>
            <a:chExt cx="4805816" cy="279373"/>
          </a:xfrm>
        </p:grpSpPr>
        <p:sp>
          <p:nvSpPr>
            <p:cNvPr id="130" name="Шеврон 129"/>
            <p:cNvSpPr/>
            <p:nvPr/>
          </p:nvSpPr>
          <p:spPr>
            <a:xfrm>
              <a:off x="8611220" y="2852990"/>
              <a:ext cx="1589779" cy="25646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Шеврон 128"/>
            <p:cNvSpPr/>
            <p:nvPr/>
          </p:nvSpPr>
          <p:spPr>
            <a:xfrm>
              <a:off x="6860563" y="2835920"/>
              <a:ext cx="1716642" cy="25879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Шеврон 126"/>
            <p:cNvSpPr/>
            <p:nvPr/>
          </p:nvSpPr>
          <p:spPr>
            <a:xfrm>
              <a:off x="5413824" y="2830085"/>
              <a:ext cx="1364716" cy="24323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952628" y="2852414"/>
              <a:ext cx="170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июнЬ</a:t>
              </a:r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-ИЮЛЬ-август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670501" y="2835924"/>
              <a:ext cx="9637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МАРТ-МАЙ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727130" y="2860852"/>
              <a:ext cx="1492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До конца года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>
            <a:off x="3439482" y="3909178"/>
            <a:ext cx="1300893" cy="11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10177234" y="2382347"/>
            <a:ext cx="189139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10083777" y="2280488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3425057" y="4252496"/>
            <a:ext cx="1875350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 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белинского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850284" y="4929581"/>
            <a:ext cx="2019525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матросова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321080" y="3394163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344443" y="3623847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50285" y="4298075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8455" y="4055077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743006" y="3006610"/>
            <a:ext cx="4945472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 / ФИЛИАЛ / ПРЕДСТАВИТЕЛЬСТВО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703278" y="2806879"/>
            <a:ext cx="1003801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+ 14 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59334" y="113230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56962" y="3862683"/>
            <a:ext cx="3945927" cy="2043749"/>
            <a:chOff x="630419" y="3816573"/>
            <a:chExt cx="3945927" cy="2180587"/>
          </a:xfrm>
        </p:grpSpPr>
        <p:cxnSp>
          <p:nvCxnSpPr>
            <p:cNvPr id="131" name="Прямая со стрелкой 130"/>
            <p:cNvCxnSpPr/>
            <p:nvPr/>
          </p:nvCxnSpPr>
          <p:spPr>
            <a:xfrm>
              <a:off x="721644" y="4589989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630419" y="448726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3212711" y="3816573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756918" y="5479316"/>
              <a:ext cx="199438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СОЗДАНИЕ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808829" y="4591483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3402778" y="3825070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4955299" y="5353147"/>
            <a:ext cx="391229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МАСШТАБИРОВАНИЕ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8847344" y="5275527"/>
            <a:ext cx="3080251" cy="48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ФИЛИАЛЬНОЙ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9254" y="920847"/>
            <a:ext cx="406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МНОГОКАНАЛЬНЫЙ ТЕЛЕФОН</a:t>
            </a:r>
          </a:p>
          <a:p>
            <a:r>
              <a:rPr lang="ru-RU" sz="1600" b="1" u="sng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8 800 234 0 124</a:t>
            </a:r>
            <a:endParaRPr lang="ru-RU" sz="1600" b="1" u="sng" dirty="0">
              <a:solidFill>
                <a:srgbClr val="5A2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1600" b="1" u="sng" dirty="0">
                <a:solidFill>
                  <a:srgbClr val="5A2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мойбизнес-24.рф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0228319" y="2717968"/>
            <a:ext cx="1917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БОГОТОЛ</a:t>
            </a:r>
          </a:p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БОЛЬШЕУЛУЙСКИЙ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КОЗУЛЬСКИЙ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НОВОБИРИЛЮССКИЙ РАЙОН</a:t>
            </a:r>
          </a:p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ТЮХТЕТСКИЙ МУН. ОКРУГ</a:t>
            </a:r>
          </a:p>
          <a:p>
            <a:pPr>
              <a:lnSpc>
                <a:spcPts val="1200"/>
              </a:lnSpc>
            </a:pPr>
            <a:r>
              <a:rPr lang="ru-RU" sz="1050" b="1" dirty="0">
                <a:solidFill>
                  <a:srgbClr val="C00000"/>
                </a:solidFill>
              </a:rPr>
              <a:t>УЖУРСКИЙ РАЙОН</a:t>
            </a: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3" y="848161"/>
            <a:ext cx="1721456" cy="96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0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2861784" y="2674250"/>
            <a:ext cx="8270199" cy="540477"/>
            <a:chOff x="2785119" y="3560310"/>
            <a:chExt cx="8270199" cy="54047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785119" y="3675770"/>
              <a:ext cx="1956981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ОНЛАЙН-РЕЖИМ ПОЛУЧЕНИЯ МЕР ПОДДЕРЖКИ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42838" y="3582943"/>
              <a:ext cx="356798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СОПРОВОЖДЕНИЕ / ПОДДЕРЖКА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И КОНСУЛЬТИРОВАНИЕ 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ЧЕРЕЗ ЧАТ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328910" y="3560310"/>
              <a:ext cx="1726408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ОПЕРАТИВНОЕ РЕШЕНИЕ ВОПРОСОВ</a:t>
              </a: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H="1">
            <a:off x="3955742" y="3767905"/>
            <a:ext cx="74241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19090" y="2412762"/>
            <a:ext cx="110834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4413" y="993166"/>
            <a:ext cx="8671258" cy="1269570"/>
            <a:chOff x="-2351080" y="1006229"/>
            <a:chExt cx="8671258" cy="12695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-2351080" y="1006229"/>
              <a:ext cx="3474353" cy="1269570"/>
              <a:chOff x="-4040626" y="1050706"/>
              <a:chExt cx="3474353" cy="1269570"/>
            </a:xfrm>
          </p:grpSpPr>
          <p:pic>
            <p:nvPicPr>
              <p:cNvPr id="3080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3652" y="105376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-4040626" y="105070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Прямоугольник 24"/>
            <p:cNvSpPr/>
            <p:nvPr/>
          </p:nvSpPr>
          <p:spPr>
            <a:xfrm>
              <a:off x="-2226750" y="1356644"/>
              <a:ext cx="337276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ФОРМИРОВАНИЕ  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ЦИФРОВОЙ ЭКОСИСТЕМЫ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ПОДДЕРЖКИ ПРЕДПРИНИМАТЕЛЕЙ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909" y="1383622"/>
              <a:ext cx="200506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НАБОРЫ ОНЛАЙН-СЕРВИСОВ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416673" y="1377922"/>
              <a:ext cx="1903505" cy="475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ПРИВЯЗКА К КОНКРЕТНЫМ «ЖИЗНЕННЫМ» СИТУАЦИЯМ</a:t>
              </a:r>
            </a:p>
          </p:txBody>
        </p:sp>
        <p:sp>
          <p:nvSpPr>
            <p:cNvPr id="67" name="Шеврон 66"/>
            <p:cNvSpPr/>
            <p:nvPr/>
          </p:nvSpPr>
          <p:spPr>
            <a:xfrm>
              <a:off x="635764" y="1146903"/>
              <a:ext cx="1112122" cy="100325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uiteCRM on G-Cloud 10 - SuiteC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6" y="4489536"/>
            <a:ext cx="1491080" cy="9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85047" y="2491980"/>
            <a:ext cx="2010384" cy="1257321"/>
            <a:chOff x="506827" y="3353464"/>
            <a:chExt cx="2010384" cy="1257844"/>
          </a:xfrm>
          <a:solidFill>
            <a:schemeClr val="bg1">
              <a:alpha val="36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506827" y="3906339"/>
              <a:ext cx="2010384" cy="70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МОБИЛЬНОЕ ПРИЛОЖЕНИЕ</a:t>
              </a:r>
            </a:p>
          </p:txBody>
        </p:sp>
        <p:pic>
          <p:nvPicPr>
            <p:cNvPr id="31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1383426" y="3353464"/>
              <a:ext cx="1127065" cy="573325"/>
            </a:xfrm>
            <a:prstGeom prst="rect">
              <a:avLst/>
            </a:prstGeom>
            <a:grpFill/>
          </p:spPr>
        </p:pic>
      </p:grpSp>
      <p:cxnSp>
        <p:nvCxnSpPr>
          <p:cNvPr id="114" name="Прямая соединительная линия 113"/>
          <p:cNvCxnSpPr/>
          <p:nvPr/>
        </p:nvCxnSpPr>
        <p:spPr>
          <a:xfrm flipH="1">
            <a:off x="4204011" y="984138"/>
            <a:ext cx="7175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1125478" y="6243520"/>
            <a:ext cx="10800223" cy="532690"/>
            <a:chOff x="1115038" y="6179091"/>
            <a:chExt cx="10521906" cy="532690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Овал 90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91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86" name="Овал 85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76" name="Прямоугольник 75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651672" y="6222247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2" name="Крест 1"/>
          <p:cNvSpPr/>
          <p:nvPr/>
        </p:nvSpPr>
        <p:spPr>
          <a:xfrm>
            <a:off x="6471449" y="1343581"/>
            <a:ext cx="559569" cy="562164"/>
          </a:xfrm>
          <a:prstGeom prst="plus">
            <a:avLst>
              <a:gd name="adj" fmla="val 325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56208" y="65065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318123" y="3905382"/>
            <a:ext cx="8560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портала имущественной поддержки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387553" y="4373994"/>
            <a:ext cx="2425485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имущества в перечнях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мун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 имущества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387553" y="5308564"/>
            <a:ext cx="2666258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Передано имущества субъектам МСП из перечней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932332" y="4454974"/>
            <a:ext cx="697999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270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047154" y="5372506"/>
            <a:ext cx="697999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49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529829" y="4074443"/>
            <a:ext cx="4348875" cy="53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На базе портала </a:t>
            </a:r>
            <a:r>
              <a:rPr lang="en-US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</a:t>
            </a:r>
          </a:p>
          <a:p>
            <a:pPr algn="r">
              <a:lnSpc>
                <a:spcPts val="1400"/>
              </a:lnSpc>
            </a:pPr>
            <a:endParaRPr lang="ru-RU" sz="12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8496" y="4645938"/>
            <a:ext cx="2441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Упрощенный поиск объектов </a:t>
            </a:r>
            <a:br>
              <a:rPr lang="ru-RU" sz="16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 помощью интерактивных карт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38" y="4373994"/>
            <a:ext cx="3244380" cy="1824964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350682" y="4065668"/>
            <a:ext cx="349998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ЗАПАДНАЯ ГРУППА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39468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7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Группа 27"/>
          <p:cNvGrpSpPr/>
          <p:nvPr/>
        </p:nvGrpSpPr>
        <p:grpSpPr>
          <a:xfrm>
            <a:off x="570306" y="154902"/>
            <a:ext cx="11434766" cy="6371003"/>
            <a:chOff x="570306" y="154902"/>
            <a:chExt cx="11434766" cy="6371003"/>
          </a:xfrm>
        </p:grpSpPr>
        <p:sp>
          <p:nvSpPr>
            <p:cNvPr id="29" name="Шеврон 28"/>
            <p:cNvSpPr/>
            <p:nvPr/>
          </p:nvSpPr>
          <p:spPr>
            <a:xfrm>
              <a:off x="5974320" y="909678"/>
              <a:ext cx="6030752" cy="278303"/>
            </a:xfrm>
            <a:prstGeom prst="chevron">
              <a:avLst>
                <a:gd name="adj" fmla="val 3589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70306" y="824932"/>
              <a:ext cx="11386423" cy="1287794"/>
              <a:chOff x="385068" y="1875225"/>
              <a:chExt cx="11386423" cy="1287794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385068" y="1875225"/>
                <a:ext cx="11386423" cy="1287794"/>
                <a:chOff x="6185013" y="2543509"/>
                <a:chExt cx="11386423" cy="1287794"/>
              </a:xfrm>
            </p:grpSpPr>
            <p:sp>
              <p:nvSpPr>
                <p:cNvPr id="88" name="Прямоугольник 87"/>
                <p:cNvSpPr/>
                <p:nvPr/>
              </p:nvSpPr>
              <p:spPr>
                <a:xfrm>
                  <a:off x="12080971" y="2543509"/>
                  <a:ext cx="5490465" cy="44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ru-RU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НОВЫЕ НАЛОГОВЫЕ ПРЕФЕРЕНЦИИ</a:t>
                  </a:r>
                </a:p>
              </p:txBody>
            </p:sp>
            <p:grpSp>
              <p:nvGrpSpPr>
                <p:cNvPr id="89" name="Группа 88"/>
                <p:cNvGrpSpPr/>
                <p:nvPr/>
              </p:nvGrpSpPr>
              <p:grpSpPr>
                <a:xfrm>
                  <a:off x="6185013" y="2906558"/>
                  <a:ext cx="7171884" cy="924745"/>
                  <a:chOff x="6163400" y="2651543"/>
                  <a:chExt cx="7171884" cy="924745"/>
                </a:xfrm>
              </p:grpSpPr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6163400" y="2651543"/>
                    <a:ext cx="827852" cy="924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3200"/>
                      </a:lnSpc>
                    </a:pPr>
                    <a:r>
                      <a:rPr lang="ru-RU" sz="5400" b="1" dirty="0">
                        <a:solidFill>
                          <a:srgbClr val="820000"/>
                        </a:solidFill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 flipV="1">
                    <a:off x="6859006" y="3000027"/>
                    <a:ext cx="6476278" cy="39438"/>
                  </a:xfrm>
                  <a:prstGeom prst="line">
                    <a:avLst/>
                  </a:prstGeom>
                  <a:ln>
                    <a:solidFill>
                      <a:srgbClr val="82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" name="Прямоугольник 86"/>
              <p:cNvSpPr/>
              <p:nvPr/>
            </p:nvSpPr>
            <p:spPr>
              <a:xfrm>
                <a:off x="1037167" y="2301063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УСН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1" name="Шеврон 30"/>
            <p:cNvSpPr/>
            <p:nvPr/>
          </p:nvSpPr>
          <p:spPr>
            <a:xfrm>
              <a:off x="5192900" y="1777557"/>
              <a:ext cx="2740193" cy="1056009"/>
            </a:xfrm>
            <a:prstGeom prst="chevron">
              <a:avLst>
                <a:gd name="adj" fmla="val 1584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1699" y="154902"/>
              <a:ext cx="8127275" cy="653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>
                  <a:ln w="1016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</a:rPr>
                <a:t>МЕРЫ НАЛОГОВОЙ ПОДДЕРЖКИ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22405" y="1932538"/>
              <a:ext cx="2832035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ДЛЯ НЕВОССТАНОВИВШИХСЯ ОТРАСЛЕЙ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230974" y="2430148"/>
              <a:ext cx="3031210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ДЛЯ ПЕРЕШЕДШИХ С ЕНВД (КРОМЕ ТОРГОВЛИ)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194887" y="1755055"/>
              <a:ext cx="1015877" cy="1078511"/>
              <a:chOff x="6874312" y="5884042"/>
              <a:chExt cx="1422811" cy="350577"/>
            </a:xfrm>
          </p:grpSpPr>
          <p:sp>
            <p:nvSpPr>
              <p:cNvPr id="83" name="Шеврон 82"/>
              <p:cNvSpPr/>
              <p:nvPr/>
            </p:nvSpPr>
            <p:spPr>
              <a:xfrm>
                <a:off x="6874312" y="5884042"/>
                <a:ext cx="539365" cy="350577"/>
              </a:xfrm>
              <a:prstGeom prst="chevr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Шеврон 83"/>
              <p:cNvSpPr/>
              <p:nvPr/>
            </p:nvSpPr>
            <p:spPr>
              <a:xfrm>
                <a:off x="7312647" y="5884042"/>
                <a:ext cx="539365" cy="350577"/>
              </a:xfrm>
              <a:prstGeom prst="chevr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Шеврон 84"/>
              <p:cNvSpPr/>
              <p:nvPr/>
            </p:nvSpPr>
            <p:spPr>
              <a:xfrm>
                <a:off x="7757758" y="5884042"/>
                <a:ext cx="539365" cy="35057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5456435" y="1871065"/>
              <a:ext cx="2270915" cy="263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ДОХОДЫ 1%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230211" y="1875045"/>
              <a:ext cx="1486583" cy="163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3 915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3 045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100174" y="1317723"/>
              <a:ext cx="2117356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ЧИСЛО </a:t>
              </a:r>
            </a:p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НАЛОГОПЛАТЕЛЬЩИКОВ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19088" y="3374776"/>
              <a:ext cx="10722627" cy="924745"/>
              <a:chOff x="385068" y="2238274"/>
              <a:chExt cx="10722627" cy="924745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385068" y="2238274"/>
                <a:ext cx="10722627" cy="924745"/>
                <a:chOff x="6185013" y="2906558"/>
                <a:chExt cx="10722627" cy="924745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7012865" y="3362432"/>
                  <a:ext cx="7046362" cy="44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ru-RU" sz="16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НОВЫЕ НАЛОГОВЫЕ ПРЕФЕРЕНЦИИ</a:t>
                  </a:r>
                </a:p>
              </p:txBody>
            </p:sp>
            <p:grpSp>
              <p:nvGrpSpPr>
                <p:cNvPr id="80" name="Группа 79"/>
                <p:cNvGrpSpPr/>
                <p:nvPr/>
              </p:nvGrpSpPr>
              <p:grpSpPr>
                <a:xfrm>
                  <a:off x="6185013" y="2906558"/>
                  <a:ext cx="10722627" cy="924745"/>
                  <a:chOff x="6163400" y="2651543"/>
                  <a:chExt cx="10722627" cy="924745"/>
                </a:xfrm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6163400" y="2651543"/>
                    <a:ext cx="827852" cy="924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3200"/>
                      </a:lnSpc>
                    </a:pPr>
                    <a:r>
                      <a:rPr lang="ru-RU" sz="5400" b="1" dirty="0">
                        <a:solidFill>
                          <a:srgbClr val="820000"/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6857362" y="3129661"/>
                    <a:ext cx="10028665" cy="15790"/>
                  </a:xfrm>
                  <a:prstGeom prst="line">
                    <a:avLst/>
                  </a:prstGeom>
                  <a:ln>
                    <a:solidFill>
                      <a:srgbClr val="82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Прямоугольник 77"/>
              <p:cNvSpPr/>
              <p:nvPr/>
            </p:nvSpPr>
            <p:spPr>
              <a:xfrm>
                <a:off x="1065205" y="2383872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ПСН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1331189" y="3874282"/>
              <a:ext cx="487259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КОРРЕКТИРУЮЩИЙ КОЭФФИЦИЕНТ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10071" y="4532234"/>
              <a:ext cx="408708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МЕСТА ДЕЯТЕЛЬНОСТИ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99698" y="4459706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К1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642963" y="5660868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К2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85172" y="5768755"/>
              <a:ext cx="1870363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ПЛОЩАДИ ОБЪЕКТА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397123" y="1829065"/>
              <a:ext cx="1486583" cy="1004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278,2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213,5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384610" y="1359906"/>
              <a:ext cx="1486582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ОБЪЕМ ПОДДЕРЖКИ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814622" y="5568856"/>
              <a:ext cx="7323246" cy="957049"/>
              <a:chOff x="4685973" y="5684615"/>
              <a:chExt cx="7323246" cy="957049"/>
            </a:xfrm>
          </p:grpSpPr>
          <p:sp>
            <p:nvSpPr>
              <p:cNvPr id="73" name="Шеврон 72"/>
              <p:cNvSpPr/>
              <p:nvPr/>
            </p:nvSpPr>
            <p:spPr>
              <a:xfrm>
                <a:off x="6080899" y="5684615"/>
                <a:ext cx="1726526" cy="942342"/>
              </a:xfrm>
              <a:prstGeom prst="chevron">
                <a:avLst>
                  <a:gd name="adj" fmla="val 1584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685973" y="5931896"/>
                <a:ext cx="1381922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  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845774" y="5731847"/>
                <a:ext cx="4163445" cy="9098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</a:t>
                </a: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  <a:endPara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259479" y="5914366"/>
                <a:ext cx="1697421" cy="3744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К ЧАСТИ ПЛОЩАДИ</a:t>
                </a: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147134" y="3956669"/>
              <a:ext cx="3190112" cy="374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ГОРОДСКИЕ ОКРУГА, ПОСЕЛЕНИЯ</a:t>
              </a:r>
            </a:p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МУНИЦИПАЛЬНЫЕ РАЙОНЫ И ОБРАЗОВАНИЯ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46940" y="4195574"/>
              <a:ext cx="4205313" cy="1851807"/>
              <a:chOff x="1446940" y="4195574"/>
              <a:chExt cx="4205313" cy="1691133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466546" y="4195764"/>
                <a:ext cx="25386" cy="1690943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1446940" y="4195574"/>
                <a:ext cx="4205313" cy="19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466546" y="4784168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484459" y="5875236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/>
            <p:cNvGrpSpPr/>
            <p:nvPr/>
          </p:nvGrpSpPr>
          <p:grpSpPr>
            <a:xfrm>
              <a:off x="7312392" y="4371457"/>
              <a:ext cx="1677304" cy="646261"/>
              <a:chOff x="7312392" y="4371457"/>
              <a:chExt cx="1677304" cy="646261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7312392" y="4489821"/>
                <a:ext cx="1486583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0,8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8989696" y="4371457"/>
                <a:ext cx="0" cy="64626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10033390" y="4185833"/>
              <a:ext cx="1757268" cy="912558"/>
              <a:chOff x="10033390" y="4185833"/>
              <a:chExt cx="1757268" cy="912558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0033390" y="4491533"/>
                <a:ext cx="1486583" cy="47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0,9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11788673" y="4185833"/>
                <a:ext cx="1985" cy="91255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Прямоугольник 91"/>
          <p:cNvSpPr/>
          <p:nvPr/>
        </p:nvSpPr>
        <p:spPr>
          <a:xfrm>
            <a:off x="9321154" y="3881688"/>
            <a:ext cx="3044739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СЕЛЬСКИЕ ПОСЕЛЕНИЯ</a:t>
            </a:r>
          </a:p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МЕЖСЕЛЕННАЯ ТЕРРИТОРИЯ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971101" y="4371457"/>
            <a:ext cx="3190112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группа (29 МО):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979500" y="4695955"/>
            <a:ext cx="3190112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группа (31 МО):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200671" y="3049728"/>
            <a:ext cx="3031210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ДЛЯ ЗАРЕГИСТРИРОВАВШИХСЯ ВПЕРВЫЕ (первые 2 года)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436471" y="2371701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5%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22980" y="6422227"/>
            <a:ext cx="3031210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rgbClr val="6B0B0B"/>
                </a:solidFill>
                <a:latin typeface="Arial Black" panose="020B0A04020102020204" pitchFamily="34" charset="0"/>
              </a:rPr>
              <a:t>* данные 2020 год</a:t>
            </a:r>
            <a:endParaRPr lang="ru-RU" dirty="0">
              <a:solidFill>
                <a:srgbClr val="6B0B0B"/>
              </a:solidFill>
            </a:endParaRPr>
          </a:p>
        </p:txBody>
      </p:sp>
      <p:sp>
        <p:nvSpPr>
          <p:cNvPr id="99" name="Шеврон 98"/>
          <p:cNvSpPr/>
          <p:nvPr/>
        </p:nvSpPr>
        <p:spPr>
          <a:xfrm>
            <a:off x="5192900" y="2997479"/>
            <a:ext cx="2697146" cy="497671"/>
          </a:xfrm>
          <a:prstGeom prst="chevron">
            <a:avLst>
              <a:gd name="adj" fmla="val 158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329963" y="3071487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 0%, </a:t>
            </a:r>
            <a:b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0%</a:t>
            </a:r>
          </a:p>
        </p:txBody>
      </p:sp>
      <p:sp>
        <p:nvSpPr>
          <p:cNvPr id="101" name="Шеврон 100"/>
          <p:cNvSpPr/>
          <p:nvPr/>
        </p:nvSpPr>
        <p:spPr>
          <a:xfrm>
            <a:off x="4231881" y="3021905"/>
            <a:ext cx="291329" cy="458927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Шеврон 101"/>
          <p:cNvSpPr/>
          <p:nvPr/>
        </p:nvSpPr>
        <p:spPr>
          <a:xfrm>
            <a:off x="4544849" y="3021905"/>
            <a:ext cx="291329" cy="458927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Шеврон 102"/>
          <p:cNvSpPr/>
          <p:nvPr/>
        </p:nvSpPr>
        <p:spPr>
          <a:xfrm>
            <a:off x="4862655" y="3021905"/>
            <a:ext cx="291329" cy="4589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06642" y="3117455"/>
            <a:ext cx="1486583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854*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033390" y="3136360"/>
            <a:ext cx="1713926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236,0*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9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rPr>
                      <a:t>8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484276" y="305903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1008042" y="1214013"/>
            <a:ext cx="10511037" cy="204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57386" y="1249451"/>
            <a:ext cx="4878348" cy="924745"/>
            <a:chOff x="6122512" y="2404053"/>
            <a:chExt cx="4878348" cy="92474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122512" y="2404053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859006" y="3039465"/>
              <a:ext cx="4141854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51556" y="2133868"/>
            <a:ext cx="367440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Заявлено: 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49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0" i="0" u="none" strike="noStrike" kern="1200" cap="all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мо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(1 конкурс)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общую сумму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390,83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млн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31102" y="2079502"/>
            <a:ext cx="2889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СУБСИДИИ ДО 500 ТЫС. РУБЛЕЙ НАЧИНАЮЩИМ ПРЕДПРИНИМАТЕЛЯМ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КОМПЕНСАЦИЯ ПРОЦЕНТНОЙ СТАВКИ по кредитам ПРИ  РАЗВИТИИ  ИНВЕСТИЦИОННЫХ ПРОЕКТОВ</a:t>
            </a:r>
            <a:endParaRPr kumimoji="0" lang="ru-RU" sz="9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441815" y="4046625"/>
            <a:ext cx="5714895" cy="1332351"/>
            <a:chOff x="12951126" y="2918343"/>
            <a:chExt cx="5714895" cy="1332351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3541034" y="3051960"/>
              <a:ext cx="512498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ПОРУЧИТЕЛЬСТВА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2951126" y="2918343"/>
              <a:ext cx="5396245" cy="1332351"/>
              <a:chOff x="12929513" y="2663328"/>
              <a:chExt cx="5396245" cy="1332351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2929513" y="2663328"/>
                <a:ext cx="827852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225270" y="3325788"/>
                <a:ext cx="1685517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ВЫДАЧИ ПОРУЧИТЕЛЬСТВ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16806668" y="3309847"/>
                <a:ext cx="1519090" cy="6858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до </a:t>
                </a:r>
                <a:r>
                  <a: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25</a:t>
                </a: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млн рублей,</a:t>
                </a:r>
                <a:b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</a:b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но не более 50</a:t>
                </a:r>
                <a:r>
                  <a:rPr kumimoji="0" lang="ru-RU" sz="1000" b="1" i="0" u="none" strike="noStrike" kern="1200" cap="none" spc="0" normalizeH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%</a:t>
                </a:r>
                <a:r>
                  <a:rPr kumimoji="0" lang="ru-RU" sz="1000" b="1" i="0" u="none" strike="noStrike" kern="1200" cap="none" spc="0" normalizeH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 </a:t>
                </a:r>
                <a:br>
                  <a:rPr kumimoji="0" lang="ru-RU" sz="1000" b="1" i="0" u="none" strike="noStrike" kern="1200" cap="none" spc="0" normalizeH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</a:b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от суммы кредита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6998509" y="3038274"/>
                <a:ext cx="1018396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НА СУММУ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457386" y="2157185"/>
            <a:ext cx="2240972" cy="691391"/>
            <a:chOff x="4807" y="2690025"/>
            <a:chExt cx="1337281" cy="691391"/>
          </a:xfrm>
        </p:grpSpPr>
        <p:sp>
          <p:nvSpPr>
            <p:cNvPr id="77" name="Шеврон 76"/>
            <p:cNvSpPr/>
            <p:nvPr/>
          </p:nvSpPr>
          <p:spPr>
            <a:xfrm>
              <a:off x="4807" y="2690025"/>
              <a:ext cx="1337281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0237" y="2735085"/>
              <a:ext cx="845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648288" y="2156995"/>
            <a:ext cx="2215646" cy="428279"/>
            <a:chOff x="4807" y="2690025"/>
            <a:chExt cx="2017620" cy="428279"/>
          </a:xfrm>
        </p:grpSpPr>
        <p:sp>
          <p:nvSpPr>
            <p:cNvPr id="84" name="Шеврон 83"/>
            <p:cNvSpPr/>
            <p:nvPr/>
          </p:nvSpPr>
          <p:spPr>
            <a:xfrm>
              <a:off x="4807" y="2690025"/>
              <a:ext cx="2017620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2096" y="2713503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2022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2751556" y="2575258"/>
            <a:ext cx="37507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ПОДДЕРЖАНО 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19 </a:t>
            </a:r>
            <a:r>
              <a:rPr lang="ru-RU" sz="1200" b="1" cap="all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ПРЕДУСМОТРЕНО</a:t>
            </a:r>
            <a:r>
              <a:rPr lang="ru-RU" sz="1200" b="1" cap="all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180,0 млн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96566"/>
              </p:ext>
            </p:extLst>
          </p:nvPr>
        </p:nvGraphicFramePr>
        <p:xfrm>
          <a:off x="457385" y="3208742"/>
          <a:ext cx="8238939" cy="8397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38939">
                  <a:extLst>
                    <a:ext uri="{9D8B030D-6E8A-4147-A177-3AD203B41FA5}">
                      <a16:colId xmlns:a16="http://schemas.microsoft.com/office/drawing/2014/main" val="1408770195"/>
                    </a:ext>
                  </a:extLst>
                </a:gridCol>
              </a:tblGrid>
              <a:tr h="14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Бирилюсский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2,28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27649"/>
                  </a:ext>
                </a:extLst>
              </a:tr>
              <a:tr h="237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Боготольский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10,53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77419"/>
                  </a:ext>
                </a:extLst>
              </a:tr>
              <a:tr h="148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Тюхтетский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муниципальный округ     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3,85 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57299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Шарыповский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район                             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0,38 млн рублей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60756"/>
                  </a:ext>
                </a:extLst>
              </a:tr>
            </a:tbl>
          </a:graphicData>
        </a:graphic>
      </p:graphicFrame>
      <p:sp>
        <p:nvSpPr>
          <p:cNvPr id="96" name="Стрелка вправо 95"/>
          <p:cNvSpPr/>
          <p:nvPr/>
        </p:nvSpPr>
        <p:spPr>
          <a:xfrm rot="5400000">
            <a:off x="4683398" y="2741162"/>
            <a:ext cx="191206" cy="63081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1183393" y="4395960"/>
            <a:ext cx="1187861" cy="6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9815" y="5046301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>
                <a:solidFill>
                  <a:srgbClr val="5A2916"/>
                </a:solidFill>
                <a:latin typeface="Circle"/>
              </a:rPr>
              <a:t>www.</a:t>
            </a:r>
            <a:r>
              <a:rPr lang="ru-RU" sz="1050" b="1" u="sng" dirty="0">
                <a:solidFill>
                  <a:srgbClr val="5A2916"/>
                </a:solidFill>
                <a:latin typeface="Circle"/>
              </a:rPr>
              <a:t>мойбизнес-24.рф</a:t>
            </a:r>
            <a:endParaRPr lang="ru-RU" sz="105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229562" y="4236781"/>
            <a:ext cx="3962438" cy="118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Национальная гарантийная система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68601" y="5085836"/>
            <a:ext cx="4027337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Гарантии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кредитам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свыше 25 млн рублей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20" y="4245368"/>
            <a:ext cx="1914001" cy="713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147612" y="5588592"/>
            <a:ext cx="7115532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rPr>
              <a:t>В 2020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</a:rPr>
              <a:t> году объем финансовой поддержки составил 750 млн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031723" y="5491034"/>
            <a:ext cx="4141854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004781" y="1364055"/>
            <a:ext cx="10815744" cy="47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МУНИЦИПАЛЬНЫЕ ПРОГРАММЫ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29402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8165</TotalTime>
  <Words>1617</Words>
  <Application>Microsoft Office PowerPoint</Application>
  <PresentationFormat>Широкоэкранный</PresentationFormat>
  <Paragraphs>524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Circle</vt:lpstr>
      <vt:lpstr>Raleway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a2101</cp:lastModifiedBy>
  <cp:revision>870</cp:revision>
  <cp:lastPrinted>2021-09-01T11:02:28Z</cp:lastPrinted>
  <dcterms:created xsi:type="dcterms:W3CDTF">2021-03-09T04:03:57Z</dcterms:created>
  <dcterms:modified xsi:type="dcterms:W3CDTF">2021-09-21T06:40:40Z</dcterms:modified>
</cp:coreProperties>
</file>